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4"/>
  </p:sldMasterIdLst>
  <p:notesMasterIdLst>
    <p:notesMasterId r:id="rId44"/>
  </p:notesMasterIdLst>
  <p:handoutMasterIdLst>
    <p:handoutMasterId r:id="rId45"/>
  </p:handoutMasterIdLst>
  <p:sldIdLst>
    <p:sldId id="321" r:id="rId5"/>
    <p:sldId id="334" r:id="rId6"/>
    <p:sldId id="417" r:id="rId7"/>
    <p:sldId id="339" r:id="rId8"/>
    <p:sldId id="352" r:id="rId9"/>
    <p:sldId id="356" r:id="rId10"/>
    <p:sldId id="418" r:id="rId11"/>
    <p:sldId id="419" r:id="rId12"/>
    <p:sldId id="420" r:id="rId13"/>
    <p:sldId id="421" r:id="rId14"/>
    <p:sldId id="422" r:id="rId15"/>
    <p:sldId id="423" r:id="rId16"/>
    <p:sldId id="424" r:id="rId17"/>
    <p:sldId id="425" r:id="rId18"/>
    <p:sldId id="426" r:id="rId19"/>
    <p:sldId id="427" r:id="rId20"/>
    <p:sldId id="355" r:id="rId21"/>
    <p:sldId id="428" r:id="rId22"/>
    <p:sldId id="429" r:id="rId23"/>
    <p:sldId id="358" r:id="rId24"/>
    <p:sldId id="410" r:id="rId25"/>
    <p:sldId id="430" r:id="rId26"/>
    <p:sldId id="431" r:id="rId27"/>
    <p:sldId id="432" r:id="rId28"/>
    <p:sldId id="433" r:id="rId29"/>
    <p:sldId id="383" r:id="rId30"/>
    <p:sldId id="435" r:id="rId31"/>
    <p:sldId id="437" r:id="rId32"/>
    <p:sldId id="438" r:id="rId33"/>
    <p:sldId id="439" r:id="rId34"/>
    <p:sldId id="440" r:id="rId35"/>
    <p:sldId id="441" r:id="rId36"/>
    <p:sldId id="442" r:id="rId37"/>
    <p:sldId id="443" r:id="rId38"/>
    <p:sldId id="300" r:id="rId39"/>
    <p:sldId id="444" r:id="rId40"/>
    <p:sldId id="445" r:id="rId41"/>
    <p:sldId id="446" r:id="rId42"/>
    <p:sldId id="414"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F63C"/>
    <a:srgbClr val="D6AED3"/>
    <a:srgbClr val="FFB900"/>
    <a:srgbClr val="E9FFB7"/>
    <a:srgbClr val="E4CAE2"/>
    <a:srgbClr val="979796"/>
    <a:srgbClr val="FFFFD1"/>
    <a:srgbClr val="7AD7F5"/>
    <a:srgbClr val="B4E9FA"/>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43613" autoAdjust="0"/>
  </p:normalViewPr>
  <p:slideViewPr>
    <p:cSldViewPr snapToGrid="0" snapToObjects="1">
      <p:cViewPr varScale="1">
        <p:scale>
          <a:sx n="67" d="100"/>
          <a:sy n="67" d="100"/>
        </p:scale>
        <p:origin x="2922" y="60"/>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5262"/>
    </p:cViewPr>
  </p:notesTextViewPr>
  <p:sorterViewPr>
    <p:cViewPr>
      <p:scale>
        <a:sx n="100" d="100"/>
        <a:sy n="100" d="100"/>
      </p:scale>
      <p:origin x="0" y="0"/>
    </p:cViewPr>
  </p:sorterViewPr>
  <p:notesViewPr>
    <p:cSldViewPr snapToGrid="0" snapToObjects="1">
      <p:cViewPr varScale="1">
        <p:scale>
          <a:sx n="98" d="100"/>
          <a:sy n="98" d="100"/>
        </p:scale>
        <p:origin x="-237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10/19/2013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10/19/2013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to Windows Phone 8, more than an app. </a:t>
            </a:r>
          </a:p>
        </p:txBody>
      </p:sp>
      <p:sp>
        <p:nvSpPr>
          <p:cNvPr id="4" name="Slide Number Placeholder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2305164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dirty="0">
              <a:ea typeface="Calibri"/>
              <a:cs typeface="Times New Roman"/>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10</a:t>
            </a:fld>
            <a:endParaRPr lang="en-US"/>
          </a:p>
        </p:txBody>
      </p:sp>
    </p:spTree>
    <p:extLst>
      <p:ext uri="{BB962C8B-B14F-4D97-AF65-F5344CB8AC3E}">
        <p14:creationId xmlns:p14="http://schemas.microsoft.com/office/powerpoint/2010/main" val="2629638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600" dirty="0">
              <a:ea typeface="Calibri"/>
              <a:cs typeface="Times New Roman"/>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11</a:t>
            </a:fld>
            <a:endParaRPr lang="en-US"/>
          </a:p>
        </p:txBody>
      </p:sp>
    </p:spTree>
    <p:extLst>
      <p:ext uri="{BB962C8B-B14F-4D97-AF65-F5344CB8AC3E}">
        <p14:creationId xmlns:p14="http://schemas.microsoft.com/office/powerpoint/2010/main" val="2629638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12</a:t>
            </a:fld>
            <a:endParaRPr lang="en-US"/>
          </a:p>
        </p:txBody>
      </p:sp>
    </p:spTree>
    <p:extLst>
      <p:ext uri="{BB962C8B-B14F-4D97-AF65-F5344CB8AC3E}">
        <p14:creationId xmlns:p14="http://schemas.microsoft.com/office/powerpoint/2010/main" val="2726225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13</a:t>
            </a:fld>
            <a:endParaRPr lang="en-US"/>
          </a:p>
        </p:txBody>
      </p:sp>
    </p:spTree>
    <p:extLst>
      <p:ext uri="{BB962C8B-B14F-4D97-AF65-F5344CB8AC3E}">
        <p14:creationId xmlns:p14="http://schemas.microsoft.com/office/powerpoint/2010/main" val="3401567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14</a:t>
            </a:fld>
            <a:endParaRPr lang="en-US"/>
          </a:p>
        </p:txBody>
      </p:sp>
    </p:spTree>
    <p:extLst>
      <p:ext uri="{BB962C8B-B14F-4D97-AF65-F5344CB8AC3E}">
        <p14:creationId xmlns:p14="http://schemas.microsoft.com/office/powerpoint/2010/main" val="3401567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a:t>
            </a:r>
            <a:r>
              <a:rPr lang="en-US" baseline="0" dirty="0" smtClean="0"/>
              <a:t> let’s talk about the most visible, most fun Windows Phone integration point… the Tiles.</a:t>
            </a:r>
            <a:endParaRPr lang="en-US" dirty="0" smtClean="0"/>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15</a:t>
            </a:fld>
            <a:endParaRPr lang="en-US"/>
          </a:p>
        </p:txBody>
      </p:sp>
    </p:spTree>
    <p:extLst>
      <p:ext uri="{BB962C8B-B14F-4D97-AF65-F5344CB8AC3E}">
        <p14:creationId xmlns:p14="http://schemas.microsoft.com/office/powerpoint/2010/main" val="1632954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600" b="1" dirty="0" smtClean="0">
                <a:solidFill>
                  <a:srgbClr val="4F81BD"/>
                </a:solidFill>
                <a:latin typeface="Cambria"/>
                <a:ea typeface="Times New Roman"/>
                <a:cs typeface="Times New Roman"/>
              </a:rPr>
              <a:t>Tile Schedule</a:t>
            </a:r>
          </a:p>
          <a:p>
            <a:pPr>
              <a:lnSpc>
                <a:spcPct val="115000"/>
              </a:lnSpc>
              <a:spcAft>
                <a:spcPts val="1000"/>
              </a:spcAft>
            </a:pPr>
            <a:r>
              <a:rPr lang="en-US" sz="1200" dirty="0" smtClean="0">
                <a:ea typeface="Calibri"/>
                <a:cs typeface="Times New Roman"/>
              </a:rPr>
              <a:t>Another way to update the background image on the front of the Application Tile or secondary Tiles is to create a </a:t>
            </a:r>
            <a:r>
              <a:rPr lang="en-US" sz="1200" dirty="0" err="1" smtClean="0">
                <a:ea typeface="Calibri"/>
                <a:cs typeface="Times New Roman"/>
              </a:rPr>
              <a:t>ShellTileSchedule</a:t>
            </a:r>
            <a:r>
              <a:rPr lang="en-US" sz="1200" dirty="0" smtClean="0">
                <a:ea typeface="Calibri"/>
                <a:cs typeface="Times New Roman"/>
              </a:rPr>
              <a:t>:</a:t>
            </a:r>
          </a:p>
          <a:p>
            <a:pPr>
              <a:lnSpc>
                <a:spcPct val="115000"/>
              </a:lnSpc>
              <a:spcAft>
                <a:spcPts val="1000"/>
              </a:spcAft>
            </a:pPr>
            <a:endParaRPr lang="en-US" sz="1200" dirty="0" smtClean="0">
              <a:ea typeface="Calibri"/>
              <a:cs typeface="Times New Roman"/>
            </a:endParaRPr>
          </a:p>
          <a:p>
            <a:pPr>
              <a:lnSpc>
                <a:spcPct val="115000"/>
              </a:lnSpc>
              <a:spcAft>
                <a:spcPts val="1000"/>
              </a:spcAft>
            </a:pPr>
            <a:r>
              <a:rPr lang="en-US" sz="1200" dirty="0" err="1" smtClean="0">
                <a:ea typeface="Calibri"/>
                <a:cs typeface="Times New Roman"/>
              </a:rPr>
              <a:t>ShellTileSchedule</a:t>
            </a:r>
            <a:r>
              <a:rPr lang="en-US" sz="1200" dirty="0" smtClean="0">
                <a:ea typeface="Calibri"/>
                <a:cs typeface="Times New Roman"/>
              </a:rPr>
              <a:t> APIs– </a:t>
            </a:r>
          </a:p>
          <a:p>
            <a:pPr>
              <a:lnSpc>
                <a:spcPct val="115000"/>
              </a:lnSpc>
              <a:spcAft>
                <a:spcPts val="1000"/>
              </a:spcAft>
            </a:pPr>
            <a:r>
              <a:rPr lang="en-US" sz="1200" dirty="0" smtClean="0">
                <a:ea typeface="Calibri"/>
                <a:cs typeface="Times New Roman"/>
              </a:rPr>
              <a:t>The background images on the front of a Tile can be updated on a recurring schedule, even if your application is not running. The URI of the update background image must be a </a:t>
            </a:r>
            <a:r>
              <a:rPr lang="en-US" sz="1200" dirty="0" err="1" smtClean="0">
                <a:ea typeface="Calibri"/>
                <a:cs typeface="Times New Roman"/>
              </a:rPr>
              <a:t>RemoteURI</a:t>
            </a:r>
            <a:r>
              <a:rPr lang="en-US" sz="1200" dirty="0" smtClean="0">
                <a:ea typeface="Calibri"/>
                <a:cs typeface="Times New Roman"/>
              </a:rPr>
              <a:t>. The maximum allowed size of the Tile background image is 80 KB. The maximum allowed download time is 30 seconds. If these limits are exceeded, the schedule will be removed after three consecutive failures.</a:t>
            </a:r>
            <a:endParaRPr lang="en-US" sz="1200" dirty="0">
              <a:ea typeface="Calibri"/>
              <a:cs typeface="Times New Roman"/>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16</a:t>
            </a:fld>
            <a:endParaRPr lang="en-US"/>
          </a:p>
        </p:txBody>
      </p:sp>
    </p:spTree>
    <p:extLst>
      <p:ext uri="{BB962C8B-B14F-4D97-AF65-F5344CB8AC3E}">
        <p14:creationId xmlns:p14="http://schemas.microsoft.com/office/powerpoint/2010/main" val="2917319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600" b="1" dirty="0" smtClean="0">
                <a:solidFill>
                  <a:srgbClr val="4F81BD"/>
                </a:solidFill>
                <a:latin typeface="Cambria"/>
                <a:ea typeface="Times New Roman"/>
                <a:cs typeface="Times New Roman"/>
              </a:rPr>
              <a:t>Tile Schedule</a:t>
            </a:r>
          </a:p>
          <a:p>
            <a:pPr>
              <a:lnSpc>
                <a:spcPct val="115000"/>
              </a:lnSpc>
              <a:spcAft>
                <a:spcPts val="1000"/>
              </a:spcAft>
            </a:pPr>
            <a:r>
              <a:rPr lang="en-US" sz="1200" dirty="0" smtClean="0">
                <a:ea typeface="Calibri"/>
                <a:cs typeface="Times New Roman"/>
              </a:rPr>
              <a:t>Another way to update the background image on the front of the Application Tile or secondary Tiles is to create a </a:t>
            </a:r>
            <a:r>
              <a:rPr lang="en-US" sz="1200" dirty="0" err="1" smtClean="0">
                <a:ea typeface="Calibri"/>
                <a:cs typeface="Times New Roman"/>
              </a:rPr>
              <a:t>ShellTileSchedule</a:t>
            </a:r>
            <a:r>
              <a:rPr lang="en-US" sz="1200" dirty="0" smtClean="0">
                <a:ea typeface="Calibri"/>
                <a:cs typeface="Times New Roman"/>
              </a:rPr>
              <a:t>:</a:t>
            </a:r>
          </a:p>
          <a:p>
            <a:pPr>
              <a:lnSpc>
                <a:spcPct val="115000"/>
              </a:lnSpc>
              <a:spcAft>
                <a:spcPts val="1000"/>
              </a:spcAft>
            </a:pPr>
            <a:endParaRPr lang="en-US" sz="1200" dirty="0" smtClean="0">
              <a:ea typeface="Calibri"/>
              <a:cs typeface="Times New Roman"/>
            </a:endParaRPr>
          </a:p>
          <a:p>
            <a:pPr>
              <a:lnSpc>
                <a:spcPct val="115000"/>
              </a:lnSpc>
              <a:spcAft>
                <a:spcPts val="1000"/>
              </a:spcAft>
            </a:pPr>
            <a:r>
              <a:rPr lang="en-US" sz="1200" dirty="0" err="1" smtClean="0">
                <a:ea typeface="Calibri"/>
                <a:cs typeface="Times New Roman"/>
              </a:rPr>
              <a:t>ShellTileSchedule</a:t>
            </a:r>
            <a:r>
              <a:rPr lang="en-US" sz="1200" dirty="0" smtClean="0">
                <a:ea typeface="Calibri"/>
                <a:cs typeface="Times New Roman"/>
              </a:rPr>
              <a:t> APIs– </a:t>
            </a:r>
          </a:p>
          <a:p>
            <a:pPr>
              <a:lnSpc>
                <a:spcPct val="115000"/>
              </a:lnSpc>
              <a:spcAft>
                <a:spcPts val="1000"/>
              </a:spcAft>
            </a:pPr>
            <a:r>
              <a:rPr lang="en-US" sz="1200" dirty="0" smtClean="0">
                <a:ea typeface="Calibri"/>
                <a:cs typeface="Times New Roman"/>
              </a:rPr>
              <a:t>The background images on the front of a Tile can be updated on a recurring schedule, even if your application is not running. The URI of the update background image must be a </a:t>
            </a:r>
            <a:r>
              <a:rPr lang="en-US" sz="1200" dirty="0" err="1" smtClean="0">
                <a:ea typeface="Calibri"/>
                <a:cs typeface="Times New Roman"/>
              </a:rPr>
              <a:t>RemoteURI</a:t>
            </a:r>
            <a:r>
              <a:rPr lang="en-US" sz="1200" dirty="0" smtClean="0">
                <a:ea typeface="Calibri"/>
                <a:cs typeface="Times New Roman"/>
              </a:rPr>
              <a:t>. The maximum allowed size of the Tile background image is 80 KB. The maximum allowed download time is 30 seconds. If these limits are exceeded, the schedule will be removed after three consecutive failures.</a:t>
            </a:r>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17</a:t>
            </a:fld>
            <a:endParaRPr lang="en-US"/>
          </a:p>
        </p:txBody>
      </p:sp>
    </p:spTree>
    <p:extLst>
      <p:ext uri="{BB962C8B-B14F-4D97-AF65-F5344CB8AC3E}">
        <p14:creationId xmlns:p14="http://schemas.microsoft.com/office/powerpoint/2010/main" val="2805866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18</a:t>
            </a:fld>
            <a:endParaRPr lang="en-US"/>
          </a:p>
        </p:txBody>
      </p:sp>
    </p:spTree>
    <p:extLst>
      <p:ext uri="{BB962C8B-B14F-4D97-AF65-F5344CB8AC3E}">
        <p14:creationId xmlns:p14="http://schemas.microsoft.com/office/powerpoint/2010/main" val="2712033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3600" dirty="0">
              <a:ea typeface="Calibri"/>
              <a:cs typeface="Times New Roman"/>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21</a:t>
            </a:fld>
            <a:endParaRPr lang="en-US"/>
          </a:p>
        </p:txBody>
      </p:sp>
    </p:spTree>
    <p:extLst>
      <p:ext uri="{BB962C8B-B14F-4D97-AF65-F5344CB8AC3E}">
        <p14:creationId xmlns:p14="http://schemas.microsoft.com/office/powerpoint/2010/main" val="193120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Usually when we think about applications we think about the application as it exists when the user first opens it. In that situation, it is running in the foreground with all the capabilities and functionality that you would expect from a cutting edge mobile platform. </a:t>
            </a:r>
          </a:p>
          <a:p>
            <a:endParaRPr lang="en-US" baseline="0" dirty="0" smtClean="0"/>
          </a:p>
          <a:p>
            <a:r>
              <a:rPr lang="en-US" baseline="0" dirty="0" smtClean="0"/>
              <a:t>But we should keep in mind that Windows Phone gives us a number of ways to bring our app to the user outside the usual foreground scenario. We as developers have the ability to integrate our application into Windows Phone that our app can be more than just an app… it can become an extension of the Phone’s Native capabilities.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2</a:t>
            </a:fld>
            <a:endParaRPr lang="en-US"/>
          </a:p>
        </p:txBody>
      </p:sp>
    </p:spTree>
    <p:extLst>
      <p:ext uri="{BB962C8B-B14F-4D97-AF65-F5344CB8AC3E}">
        <p14:creationId xmlns:p14="http://schemas.microsoft.com/office/powerpoint/2010/main" val="3376679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3600" dirty="0">
              <a:ea typeface="Calibri"/>
              <a:cs typeface="Times New Roman"/>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22</a:t>
            </a:fld>
            <a:endParaRPr lang="en-US"/>
          </a:p>
        </p:txBody>
      </p:sp>
    </p:spTree>
    <p:extLst>
      <p:ext uri="{BB962C8B-B14F-4D97-AF65-F5344CB8AC3E}">
        <p14:creationId xmlns:p14="http://schemas.microsoft.com/office/powerpoint/2010/main" val="1931201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&lt;Extensions&gt; </a:t>
            </a:r>
          </a:p>
          <a:p>
            <a:r>
              <a:rPr lang="en-AU" sz="1200" kern="1200" dirty="0" smtClean="0">
                <a:solidFill>
                  <a:schemeClr val="tx1"/>
                </a:solidFill>
                <a:effectLst/>
                <a:latin typeface="+mn-lt"/>
                <a:ea typeface="+mn-ea"/>
                <a:cs typeface="+mn-cs"/>
              </a:rPr>
              <a:t> &lt;Extension </a:t>
            </a:r>
            <a:r>
              <a:rPr lang="en-AU" sz="1200" kern="1200" dirty="0" err="1" smtClean="0">
                <a:solidFill>
                  <a:schemeClr val="tx1"/>
                </a:solidFill>
                <a:effectLst/>
                <a:latin typeface="+mn-lt"/>
                <a:ea typeface="+mn-ea"/>
                <a:cs typeface="+mn-cs"/>
              </a:rPr>
              <a:t>ExtensionName</a:t>
            </a:r>
            <a:r>
              <a:rPr lang="en-AU" sz="1200" kern="1200" dirty="0" smtClean="0">
                <a:solidFill>
                  <a:schemeClr val="tx1"/>
                </a:solidFill>
                <a:effectLst/>
                <a:latin typeface="+mn-lt"/>
                <a:ea typeface="+mn-ea"/>
                <a:cs typeface="+mn-cs"/>
              </a:rPr>
              <a:t>="</a:t>
            </a:r>
            <a:r>
              <a:rPr lang="en-AU" sz="1200" kern="1200" dirty="0" err="1" smtClean="0">
                <a:solidFill>
                  <a:schemeClr val="tx1"/>
                </a:solidFill>
                <a:effectLst/>
                <a:latin typeface="+mn-lt"/>
                <a:ea typeface="+mn-ea"/>
                <a:cs typeface="+mn-cs"/>
              </a:rPr>
              <a:t>LockScreen_Notification_IconCount</a:t>
            </a:r>
            <a:r>
              <a:rPr lang="en-AU" sz="1200" kern="1200" dirty="0" smtClean="0">
                <a:solidFill>
                  <a:schemeClr val="tx1"/>
                </a:solidFill>
                <a:effectLst/>
                <a:latin typeface="+mn-lt"/>
                <a:ea typeface="+mn-ea"/>
                <a:cs typeface="+mn-cs"/>
              </a:rPr>
              <a:t>" </a:t>
            </a:r>
            <a:r>
              <a:rPr lang="en-AU" sz="1200" kern="1200" dirty="0" err="1" smtClean="0">
                <a:solidFill>
                  <a:schemeClr val="tx1"/>
                </a:solidFill>
                <a:effectLst/>
                <a:latin typeface="+mn-lt"/>
                <a:ea typeface="+mn-ea"/>
                <a:cs typeface="+mn-cs"/>
              </a:rPr>
              <a:t>ConsumerID</a:t>
            </a:r>
            <a:r>
              <a:rPr lang="en-AU" sz="1200" kern="1200" dirty="0" smtClean="0">
                <a:solidFill>
                  <a:schemeClr val="tx1"/>
                </a:solidFill>
                <a:effectLst/>
                <a:latin typeface="+mn-lt"/>
                <a:ea typeface="+mn-ea"/>
                <a:cs typeface="+mn-cs"/>
              </a:rPr>
              <a:t>="{111DFF24-AA15-4A96-8006-2BFF8122084F}" </a:t>
            </a:r>
            <a:r>
              <a:rPr lang="en-AU" sz="1200" kern="1200" dirty="0" err="1" smtClean="0">
                <a:solidFill>
                  <a:schemeClr val="tx1"/>
                </a:solidFill>
                <a:effectLst/>
                <a:latin typeface="+mn-lt"/>
                <a:ea typeface="+mn-ea"/>
                <a:cs typeface="+mn-cs"/>
              </a:rPr>
              <a:t>TaskID</a:t>
            </a:r>
            <a:r>
              <a:rPr lang="en-AU" sz="1200" kern="1200" dirty="0" smtClean="0">
                <a:solidFill>
                  <a:schemeClr val="tx1"/>
                </a:solidFill>
                <a:effectLst/>
                <a:latin typeface="+mn-lt"/>
                <a:ea typeface="+mn-ea"/>
                <a:cs typeface="+mn-cs"/>
              </a:rPr>
              <a:t>="_default" /&gt; </a:t>
            </a:r>
          </a:p>
          <a:p>
            <a:r>
              <a:rPr lang="en-AU" sz="1200" kern="1200" dirty="0" smtClean="0">
                <a:solidFill>
                  <a:schemeClr val="tx1"/>
                </a:solidFill>
                <a:effectLst/>
                <a:latin typeface="+mn-lt"/>
                <a:ea typeface="+mn-ea"/>
                <a:cs typeface="+mn-cs"/>
              </a:rPr>
              <a:t> &lt;Extension </a:t>
            </a:r>
            <a:r>
              <a:rPr lang="en-AU" sz="1200" kern="1200" dirty="0" err="1" smtClean="0">
                <a:solidFill>
                  <a:schemeClr val="tx1"/>
                </a:solidFill>
                <a:effectLst/>
                <a:latin typeface="+mn-lt"/>
                <a:ea typeface="+mn-ea"/>
                <a:cs typeface="+mn-cs"/>
              </a:rPr>
              <a:t>ExtensionName</a:t>
            </a:r>
            <a:r>
              <a:rPr lang="en-AU" sz="1200" kern="1200" dirty="0" smtClean="0">
                <a:solidFill>
                  <a:schemeClr val="tx1"/>
                </a:solidFill>
                <a:effectLst/>
                <a:latin typeface="+mn-lt"/>
                <a:ea typeface="+mn-ea"/>
                <a:cs typeface="+mn-cs"/>
              </a:rPr>
              <a:t>="</a:t>
            </a:r>
            <a:r>
              <a:rPr lang="en-AU" sz="1200" kern="1200" dirty="0" err="1" smtClean="0">
                <a:solidFill>
                  <a:schemeClr val="tx1"/>
                </a:solidFill>
                <a:effectLst/>
                <a:latin typeface="+mn-lt"/>
                <a:ea typeface="+mn-ea"/>
                <a:cs typeface="+mn-cs"/>
              </a:rPr>
              <a:t>LockScreen_Notification_TextField</a:t>
            </a:r>
            <a:r>
              <a:rPr lang="en-AU" sz="1200" kern="1200" dirty="0" smtClean="0">
                <a:solidFill>
                  <a:schemeClr val="tx1"/>
                </a:solidFill>
                <a:effectLst/>
                <a:latin typeface="+mn-lt"/>
                <a:ea typeface="+mn-ea"/>
                <a:cs typeface="+mn-cs"/>
              </a:rPr>
              <a:t>" </a:t>
            </a:r>
            <a:r>
              <a:rPr lang="en-AU" sz="1200" kern="1200" dirty="0" err="1" smtClean="0">
                <a:solidFill>
                  <a:schemeClr val="tx1"/>
                </a:solidFill>
                <a:effectLst/>
                <a:latin typeface="+mn-lt"/>
                <a:ea typeface="+mn-ea"/>
                <a:cs typeface="+mn-cs"/>
              </a:rPr>
              <a:t>ConsumerID</a:t>
            </a:r>
            <a:r>
              <a:rPr lang="en-AU" sz="1200" kern="1200" dirty="0" smtClean="0">
                <a:solidFill>
                  <a:schemeClr val="tx1"/>
                </a:solidFill>
                <a:effectLst/>
                <a:latin typeface="+mn-lt"/>
                <a:ea typeface="+mn-ea"/>
                <a:cs typeface="+mn-cs"/>
              </a:rPr>
              <a:t>="{111DFF24-AA15-4A96-8006-2BFF8122084F}" </a:t>
            </a:r>
            <a:r>
              <a:rPr lang="en-AU" sz="1200" kern="1200" dirty="0" err="1" smtClean="0">
                <a:solidFill>
                  <a:schemeClr val="tx1"/>
                </a:solidFill>
                <a:effectLst/>
                <a:latin typeface="+mn-lt"/>
                <a:ea typeface="+mn-ea"/>
                <a:cs typeface="+mn-cs"/>
              </a:rPr>
              <a:t>TaskID</a:t>
            </a:r>
            <a:r>
              <a:rPr lang="en-AU" sz="1200" kern="1200" dirty="0" smtClean="0">
                <a:solidFill>
                  <a:schemeClr val="tx1"/>
                </a:solidFill>
                <a:effectLst/>
                <a:latin typeface="+mn-lt"/>
                <a:ea typeface="+mn-ea"/>
                <a:cs typeface="+mn-cs"/>
              </a:rPr>
              <a:t>="_default" /&gt; </a:t>
            </a:r>
          </a:p>
          <a:p>
            <a:r>
              <a:rPr lang="en-AU" sz="1200" kern="1200" dirty="0" smtClean="0">
                <a:solidFill>
                  <a:schemeClr val="tx1"/>
                </a:solidFill>
                <a:effectLst/>
                <a:latin typeface="+mn-lt"/>
                <a:ea typeface="+mn-ea"/>
                <a:cs typeface="+mn-cs"/>
              </a:rPr>
              <a:t>&lt;/Extensions&gt;</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private </a:t>
            </a:r>
            <a:r>
              <a:rPr lang="en-AU" sz="1200" kern="1200" dirty="0" err="1" smtClean="0">
                <a:solidFill>
                  <a:schemeClr val="tx1"/>
                </a:solidFill>
                <a:effectLst/>
                <a:latin typeface="+mn-lt"/>
                <a:ea typeface="+mn-ea"/>
                <a:cs typeface="+mn-cs"/>
              </a:rPr>
              <a:t>async</a:t>
            </a:r>
            <a:r>
              <a:rPr lang="en-AU" sz="1200" kern="1200" dirty="0" smtClean="0">
                <a:solidFill>
                  <a:schemeClr val="tx1"/>
                </a:solidFill>
                <a:effectLst/>
                <a:latin typeface="+mn-lt"/>
                <a:ea typeface="+mn-ea"/>
                <a:cs typeface="+mn-cs"/>
              </a:rPr>
              <a:t> void </a:t>
            </a:r>
            <a:r>
              <a:rPr lang="en-AU" sz="1200" kern="1200" dirty="0" err="1" smtClean="0">
                <a:solidFill>
                  <a:schemeClr val="tx1"/>
                </a:solidFill>
                <a:effectLst/>
                <a:latin typeface="+mn-lt"/>
                <a:ea typeface="+mn-ea"/>
                <a:cs typeface="+mn-cs"/>
              </a:rPr>
              <a:t>btnGoToLockSettings_Click</a:t>
            </a:r>
            <a:r>
              <a:rPr lang="en-AU" sz="1200" kern="1200" dirty="0" smtClean="0">
                <a:solidFill>
                  <a:schemeClr val="tx1"/>
                </a:solidFill>
                <a:effectLst/>
                <a:latin typeface="+mn-lt"/>
                <a:ea typeface="+mn-ea"/>
                <a:cs typeface="+mn-cs"/>
              </a:rPr>
              <a:t>(object sender, </a:t>
            </a:r>
            <a:r>
              <a:rPr lang="en-AU" sz="1200" kern="1200" dirty="0" err="1" smtClean="0">
                <a:solidFill>
                  <a:schemeClr val="tx1"/>
                </a:solidFill>
                <a:effectLst/>
                <a:latin typeface="+mn-lt"/>
                <a:ea typeface="+mn-ea"/>
                <a:cs typeface="+mn-cs"/>
              </a:rPr>
              <a:t>RoutedEventArgs</a:t>
            </a:r>
            <a:r>
              <a:rPr lang="en-AU" sz="1200" kern="1200" dirty="0" smtClean="0">
                <a:solidFill>
                  <a:schemeClr val="tx1"/>
                </a:solidFill>
                <a:effectLst/>
                <a:latin typeface="+mn-lt"/>
                <a:ea typeface="+mn-ea"/>
                <a:cs typeface="+mn-cs"/>
              </a:rPr>
              <a:t> e) { </a:t>
            </a:r>
          </a:p>
          <a:p>
            <a:r>
              <a:rPr lang="en-AU" sz="1200" kern="1200" dirty="0" smtClean="0">
                <a:solidFill>
                  <a:schemeClr val="tx1"/>
                </a:solidFill>
                <a:effectLst/>
                <a:latin typeface="+mn-lt"/>
                <a:ea typeface="+mn-ea"/>
                <a:cs typeface="+mn-cs"/>
              </a:rPr>
              <a:t>  // Launch URI for the lock screen settings screen. </a:t>
            </a:r>
          </a:p>
          <a:p>
            <a:r>
              <a:rPr lang="en-AU" sz="1200" kern="1200" dirty="0" smtClean="0">
                <a:solidFill>
                  <a:schemeClr val="tx1"/>
                </a:solidFill>
                <a:effectLst/>
                <a:latin typeface="+mn-lt"/>
                <a:ea typeface="+mn-ea"/>
                <a:cs typeface="+mn-cs"/>
              </a:rPr>
              <a:t>  </a:t>
            </a:r>
            <a:r>
              <a:rPr lang="en-AU" sz="1200" kern="1200" dirty="0" err="1" smtClean="0">
                <a:solidFill>
                  <a:schemeClr val="tx1"/>
                </a:solidFill>
                <a:effectLst/>
                <a:latin typeface="+mn-lt"/>
                <a:ea typeface="+mn-ea"/>
                <a:cs typeface="+mn-cs"/>
              </a:rPr>
              <a:t>var</a:t>
            </a:r>
            <a:r>
              <a:rPr lang="en-AU" sz="1200" kern="1200" dirty="0" smtClean="0">
                <a:solidFill>
                  <a:schemeClr val="tx1"/>
                </a:solidFill>
                <a:effectLst/>
                <a:latin typeface="+mn-lt"/>
                <a:ea typeface="+mn-ea"/>
                <a:cs typeface="+mn-cs"/>
              </a:rPr>
              <a:t> op = await </a:t>
            </a:r>
            <a:r>
              <a:rPr lang="en-AU" sz="1200" kern="1200" dirty="0" err="1" smtClean="0">
                <a:solidFill>
                  <a:schemeClr val="tx1"/>
                </a:solidFill>
                <a:effectLst/>
                <a:latin typeface="+mn-lt"/>
                <a:ea typeface="+mn-ea"/>
                <a:cs typeface="+mn-cs"/>
              </a:rPr>
              <a:t>Windows.System.Launcher.LaunchUriAsync</a:t>
            </a:r>
            <a:r>
              <a:rPr lang="en-AU" sz="1200" kern="1200" dirty="0" smtClean="0">
                <a:solidFill>
                  <a:schemeClr val="tx1"/>
                </a:solidFill>
                <a:effectLst/>
                <a:latin typeface="+mn-lt"/>
                <a:ea typeface="+mn-ea"/>
                <a:cs typeface="+mn-cs"/>
              </a:rPr>
              <a:t>(new Uri("</a:t>
            </a:r>
            <a:r>
              <a:rPr lang="en-AU" sz="1200" kern="1200" dirty="0" err="1" smtClean="0">
                <a:solidFill>
                  <a:schemeClr val="tx1"/>
                </a:solidFill>
                <a:effectLst/>
                <a:latin typeface="+mn-lt"/>
                <a:ea typeface="+mn-ea"/>
                <a:cs typeface="+mn-cs"/>
              </a:rPr>
              <a:t>ms</a:t>
            </a:r>
            <a:r>
              <a:rPr lang="en-AU" sz="1200" kern="1200" dirty="0" smtClean="0">
                <a:solidFill>
                  <a:schemeClr val="tx1"/>
                </a:solidFill>
                <a:effectLst/>
                <a:latin typeface="+mn-lt"/>
                <a:ea typeface="+mn-ea"/>
                <a:cs typeface="+mn-cs"/>
              </a:rPr>
              <a:t>-settings-lock:")); </a:t>
            </a:r>
          </a:p>
          <a:p>
            <a:r>
              <a:rPr lang="en-AU" sz="1200" kern="1200" dirty="0" smtClean="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10"/>
          </p:nvPr>
        </p:nvSpPr>
        <p:spPr/>
        <p:txBody>
          <a:bodyPr/>
          <a:lstStyle/>
          <a:p>
            <a:fld id="{3E6C1CF0-316C-4904-A0F9-3EEDE72BDC86}" type="slidenum">
              <a:rPr lang="en-US" smtClean="0"/>
              <a:t>23</a:t>
            </a:fld>
            <a:endParaRPr lang="en-US"/>
          </a:p>
        </p:txBody>
      </p:sp>
    </p:spTree>
    <p:extLst>
      <p:ext uri="{BB962C8B-B14F-4D97-AF65-F5344CB8AC3E}">
        <p14:creationId xmlns:p14="http://schemas.microsoft.com/office/powerpoint/2010/main" val="3620505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25</a:t>
            </a:fld>
            <a:endParaRPr lang="en-US"/>
          </a:p>
        </p:txBody>
      </p:sp>
    </p:spTree>
    <p:extLst>
      <p:ext uri="{BB962C8B-B14F-4D97-AF65-F5344CB8AC3E}">
        <p14:creationId xmlns:p14="http://schemas.microsoft.com/office/powerpoint/2010/main" val="743535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Thought: Netflix changes your </a:t>
            </a:r>
            <a:r>
              <a:rPr lang="en-US" dirty="0" err="1" smtClean="0"/>
              <a:t>homescreen</a:t>
            </a:r>
            <a:r>
              <a:rPr lang="en-US" dirty="0" smtClean="0"/>
              <a:t> to the poster of the last movie you watched.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26</a:t>
            </a:fld>
            <a:endParaRPr lang="en-US"/>
          </a:p>
        </p:txBody>
      </p:sp>
    </p:spTree>
    <p:extLst>
      <p:ext uri="{BB962C8B-B14F-4D97-AF65-F5344CB8AC3E}">
        <p14:creationId xmlns:p14="http://schemas.microsoft.com/office/powerpoint/2010/main" val="2608943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Thought: Netflix changes your </a:t>
            </a:r>
            <a:r>
              <a:rPr lang="en-US" dirty="0" err="1" smtClean="0"/>
              <a:t>homescreen</a:t>
            </a:r>
            <a:r>
              <a:rPr lang="en-US" dirty="0" smtClean="0"/>
              <a:t> to the</a:t>
            </a:r>
            <a:r>
              <a:rPr lang="en-US" baseline="0" dirty="0" smtClean="0"/>
              <a:t> poster of the last movie you watched.</a:t>
            </a:r>
          </a:p>
          <a:p>
            <a:endParaRPr lang="en-US" baseline="0" dirty="0" smtClean="0"/>
          </a:p>
          <a:p>
            <a:r>
              <a:rPr lang="en-US" baseline="0" dirty="0" smtClean="0"/>
              <a:t>&lt;Extensions&gt;</a:t>
            </a:r>
          </a:p>
          <a:p>
            <a:r>
              <a:rPr lang="en-US" baseline="0" dirty="0" smtClean="0"/>
              <a:t>      &lt;Extension </a:t>
            </a:r>
            <a:r>
              <a:rPr lang="en-US" baseline="0" dirty="0" err="1" smtClean="0"/>
              <a:t>ExtensionName</a:t>
            </a:r>
            <a:r>
              <a:rPr lang="en-US" baseline="0" dirty="0" smtClean="0"/>
              <a:t>="</a:t>
            </a:r>
            <a:r>
              <a:rPr lang="en-US" baseline="0" dirty="0" err="1" smtClean="0"/>
              <a:t>LockScreen_Background</a:t>
            </a:r>
            <a:r>
              <a:rPr lang="en-US" baseline="0" dirty="0" smtClean="0"/>
              <a:t>" </a:t>
            </a:r>
            <a:r>
              <a:rPr lang="en-US" baseline="0" dirty="0" err="1" smtClean="0"/>
              <a:t>ConsumerID</a:t>
            </a:r>
            <a:r>
              <a:rPr lang="en-US" baseline="0" dirty="0" smtClean="0"/>
              <a:t>="{111DFF24-AA15-4A96-8006-2BFF8122084F}" </a:t>
            </a:r>
            <a:r>
              <a:rPr lang="en-US" baseline="0" dirty="0" err="1" smtClean="0"/>
              <a:t>TaskID</a:t>
            </a:r>
            <a:r>
              <a:rPr lang="en-US" baseline="0" dirty="0" smtClean="0"/>
              <a:t>="_default" /&gt;</a:t>
            </a:r>
          </a:p>
          <a:p>
            <a:r>
              <a:rPr lang="en-US" baseline="0" dirty="0" smtClean="0"/>
              <a:t>&lt;/Extensions&gt;</a:t>
            </a:r>
          </a:p>
          <a:p>
            <a:endParaRPr lang="en-US" baseline="0" dirty="0" smtClean="0"/>
          </a:p>
          <a:p>
            <a:endParaRPr lang="en-US" baseline="0" dirty="0" smtClean="0"/>
          </a:p>
          <a:p>
            <a:r>
              <a:rPr lang="en-US" baseline="0" dirty="0" smtClean="0"/>
              <a:t>private </a:t>
            </a:r>
            <a:r>
              <a:rPr lang="en-US" baseline="0" dirty="0" err="1" smtClean="0"/>
              <a:t>async</a:t>
            </a:r>
            <a:r>
              <a:rPr lang="en-US" baseline="0" dirty="0" smtClean="0"/>
              <a:t> void </a:t>
            </a:r>
            <a:r>
              <a:rPr lang="en-US" baseline="0" dirty="0" err="1" smtClean="0"/>
              <a:t>LockHelper</a:t>
            </a:r>
            <a:r>
              <a:rPr lang="en-US" baseline="0" dirty="0" smtClean="0"/>
              <a:t>(string </a:t>
            </a:r>
            <a:r>
              <a:rPr lang="en-US" baseline="0" dirty="0" err="1" smtClean="0"/>
              <a:t>filePathOfTheImage</a:t>
            </a:r>
            <a:r>
              <a:rPr lang="en-US" baseline="0" dirty="0" smtClean="0"/>
              <a:t>, </a:t>
            </a:r>
            <a:r>
              <a:rPr lang="en-US" baseline="0" dirty="0" err="1" smtClean="0"/>
              <a:t>bool</a:t>
            </a:r>
            <a:r>
              <a:rPr lang="en-US" baseline="0" dirty="0" smtClean="0"/>
              <a:t> </a:t>
            </a:r>
            <a:r>
              <a:rPr lang="en-US" baseline="0" dirty="0" err="1" smtClean="0"/>
              <a:t>isAppResource</a:t>
            </a:r>
            <a:r>
              <a:rPr lang="en-US" baseline="0" dirty="0" smtClean="0"/>
              <a:t>)</a:t>
            </a:r>
          </a:p>
          <a:p>
            <a:r>
              <a:rPr lang="en-US" baseline="0" dirty="0" smtClean="0"/>
              <a:t>{</a:t>
            </a:r>
          </a:p>
          <a:p>
            <a:r>
              <a:rPr lang="en-US" baseline="0" dirty="0" smtClean="0"/>
              <a:t>    try</a:t>
            </a:r>
          </a:p>
          <a:p>
            <a:r>
              <a:rPr lang="en-US" baseline="0" dirty="0" smtClean="0"/>
              <a:t>    {</a:t>
            </a:r>
          </a:p>
          <a:p>
            <a:r>
              <a:rPr lang="en-US" baseline="0" dirty="0" smtClean="0"/>
              <a:t>        </a:t>
            </a:r>
            <a:r>
              <a:rPr lang="en-US" baseline="0" dirty="0" err="1" smtClean="0"/>
              <a:t>var</a:t>
            </a:r>
            <a:r>
              <a:rPr lang="en-US" baseline="0" dirty="0" smtClean="0"/>
              <a:t> </a:t>
            </a:r>
            <a:r>
              <a:rPr lang="en-US" baseline="0" dirty="0" err="1" smtClean="0"/>
              <a:t>isProvider</a:t>
            </a:r>
            <a:r>
              <a:rPr lang="en-US" baseline="0" dirty="0" smtClean="0"/>
              <a:t> = Windows.Phone.System.UserProfile.LockScreenManager.IsProvidedByCurrentApplication;</a:t>
            </a:r>
          </a:p>
          <a:p>
            <a:r>
              <a:rPr lang="en-US" baseline="0" dirty="0" smtClean="0"/>
              <a:t>        if (!</a:t>
            </a:r>
            <a:r>
              <a:rPr lang="en-US" baseline="0" dirty="0" err="1" smtClean="0"/>
              <a:t>isProvider</a:t>
            </a:r>
            <a:r>
              <a:rPr lang="en-US" baseline="0" dirty="0" smtClean="0"/>
              <a:t>)</a:t>
            </a:r>
          </a:p>
          <a:p>
            <a:r>
              <a:rPr lang="en-US" baseline="0" dirty="0" smtClean="0"/>
              <a:t>        {</a:t>
            </a:r>
          </a:p>
          <a:p>
            <a:r>
              <a:rPr lang="en-US" baseline="0" dirty="0" smtClean="0"/>
              <a:t>            // If you're not the provider, this call will prompt the user for permission.</a:t>
            </a:r>
          </a:p>
          <a:p>
            <a:r>
              <a:rPr lang="en-US" baseline="0" dirty="0" smtClean="0"/>
              <a:t>            // Calling </a:t>
            </a:r>
            <a:r>
              <a:rPr lang="en-US" baseline="0" dirty="0" err="1" smtClean="0"/>
              <a:t>RequestAccessAsync</a:t>
            </a:r>
            <a:r>
              <a:rPr lang="en-US" baseline="0" dirty="0" smtClean="0"/>
              <a:t> from a background agent is not allowed.</a:t>
            </a:r>
          </a:p>
          <a:p>
            <a:r>
              <a:rPr lang="en-US" baseline="0" dirty="0" smtClean="0"/>
              <a:t>            </a:t>
            </a:r>
            <a:r>
              <a:rPr lang="en-US" baseline="0" dirty="0" err="1" smtClean="0"/>
              <a:t>var</a:t>
            </a:r>
            <a:r>
              <a:rPr lang="en-US" baseline="0" dirty="0" smtClean="0"/>
              <a:t> op = await Windows.Phone.System.UserProfile.LockScreenManager.RequestAccessAsync();</a:t>
            </a:r>
          </a:p>
          <a:p>
            <a:endParaRPr lang="en-US" baseline="0" dirty="0" smtClean="0"/>
          </a:p>
          <a:p>
            <a:r>
              <a:rPr lang="en-US" baseline="0" dirty="0" smtClean="0"/>
              <a:t>            // Only do further work if the access was granted.</a:t>
            </a:r>
          </a:p>
          <a:p>
            <a:r>
              <a:rPr lang="en-US" baseline="0" dirty="0" smtClean="0"/>
              <a:t>            </a:t>
            </a:r>
            <a:r>
              <a:rPr lang="en-US" baseline="0" dirty="0" err="1" smtClean="0"/>
              <a:t>isProvider</a:t>
            </a:r>
            <a:r>
              <a:rPr lang="en-US" baseline="0" dirty="0" smtClean="0"/>
              <a:t> = op == Windows.Phone.System.UserProfile.LockScreenRequestResult.Granted;</a:t>
            </a:r>
          </a:p>
          <a:p>
            <a:r>
              <a:rPr lang="en-US" baseline="0" dirty="0" smtClean="0"/>
              <a:t>        }</a:t>
            </a:r>
          </a:p>
          <a:p>
            <a:endParaRPr lang="en-US" baseline="0" dirty="0" smtClean="0"/>
          </a:p>
          <a:p>
            <a:r>
              <a:rPr lang="en-US" baseline="0" dirty="0" smtClean="0"/>
              <a:t>        if (</a:t>
            </a:r>
            <a:r>
              <a:rPr lang="en-US" baseline="0" dirty="0" err="1" smtClean="0"/>
              <a:t>isProvider</a:t>
            </a:r>
            <a:r>
              <a:rPr lang="en-US" baseline="0" dirty="0" smtClean="0"/>
              <a:t>)</a:t>
            </a:r>
          </a:p>
          <a:p>
            <a:r>
              <a:rPr lang="en-US" baseline="0" dirty="0" smtClean="0"/>
              <a:t>        {</a:t>
            </a:r>
          </a:p>
          <a:p>
            <a:r>
              <a:rPr lang="en-US" baseline="0" dirty="0" smtClean="0"/>
              <a:t>            // At this stage, the app is the active lock screen background provider.</a:t>
            </a:r>
          </a:p>
          <a:p>
            <a:endParaRPr lang="en-US" baseline="0" dirty="0" smtClean="0"/>
          </a:p>
          <a:p>
            <a:r>
              <a:rPr lang="en-US" baseline="0" dirty="0" smtClean="0"/>
              <a:t>            // The following code example shows the new URI schema.</a:t>
            </a:r>
          </a:p>
          <a:p>
            <a:r>
              <a:rPr lang="en-US" baseline="0" dirty="0" smtClean="0"/>
              <a:t>            // </a:t>
            </a:r>
            <a:r>
              <a:rPr lang="en-US" baseline="0" dirty="0" err="1" smtClean="0"/>
              <a:t>ms-appdata</a:t>
            </a:r>
            <a:r>
              <a:rPr lang="en-US" baseline="0" dirty="0" smtClean="0"/>
              <a:t> points to the root of the local app data folder.</a:t>
            </a:r>
          </a:p>
          <a:p>
            <a:r>
              <a:rPr lang="en-US" baseline="0" dirty="0" smtClean="0"/>
              <a:t>            // </a:t>
            </a:r>
            <a:r>
              <a:rPr lang="en-US" baseline="0" dirty="0" err="1" smtClean="0"/>
              <a:t>ms-appx</a:t>
            </a:r>
            <a:r>
              <a:rPr lang="en-US" baseline="0" dirty="0" smtClean="0"/>
              <a:t> points to the Local app install folder, to reference resources bundled in the XAP package.</a:t>
            </a:r>
          </a:p>
          <a:p>
            <a:r>
              <a:rPr lang="en-US" baseline="0" dirty="0" smtClean="0"/>
              <a:t>            </a:t>
            </a:r>
            <a:r>
              <a:rPr lang="en-US" baseline="0" dirty="0" err="1" smtClean="0"/>
              <a:t>var</a:t>
            </a:r>
            <a:r>
              <a:rPr lang="en-US" baseline="0" dirty="0" smtClean="0"/>
              <a:t> schema = </a:t>
            </a:r>
            <a:r>
              <a:rPr lang="en-US" baseline="0" dirty="0" err="1" smtClean="0"/>
              <a:t>isAppResource</a:t>
            </a:r>
            <a:r>
              <a:rPr lang="en-US" baseline="0" dirty="0" smtClean="0"/>
              <a:t> ? "</a:t>
            </a:r>
            <a:r>
              <a:rPr lang="en-US" baseline="0" dirty="0" err="1" smtClean="0"/>
              <a:t>ms-appx</a:t>
            </a:r>
            <a:r>
              <a:rPr lang="en-US" baseline="0" dirty="0" smtClean="0"/>
              <a:t>:///" : "</a:t>
            </a:r>
            <a:r>
              <a:rPr lang="en-US" baseline="0" dirty="0" err="1" smtClean="0"/>
              <a:t>ms-appdata</a:t>
            </a:r>
            <a:r>
              <a:rPr lang="en-US" baseline="0" dirty="0" smtClean="0"/>
              <a:t>:///Local/";</a:t>
            </a:r>
          </a:p>
          <a:p>
            <a:r>
              <a:rPr lang="en-US" baseline="0" dirty="0" smtClean="0"/>
              <a:t>            </a:t>
            </a:r>
            <a:r>
              <a:rPr lang="en-US" baseline="0" dirty="0" err="1" smtClean="0"/>
              <a:t>var</a:t>
            </a:r>
            <a:r>
              <a:rPr lang="en-US" baseline="0" dirty="0" smtClean="0"/>
              <a:t> </a:t>
            </a:r>
            <a:r>
              <a:rPr lang="en-US" baseline="0" dirty="0" err="1" smtClean="0"/>
              <a:t>uri</a:t>
            </a:r>
            <a:r>
              <a:rPr lang="en-US" baseline="0" dirty="0" smtClean="0"/>
              <a:t> = new Uri(schema + </a:t>
            </a:r>
            <a:r>
              <a:rPr lang="en-US" baseline="0" dirty="0" err="1" smtClean="0"/>
              <a:t>filePathOfTheImage</a:t>
            </a:r>
            <a:r>
              <a:rPr lang="en-US" baseline="0" dirty="0" smtClean="0"/>
              <a:t>, </a:t>
            </a:r>
            <a:r>
              <a:rPr lang="en-US" baseline="0" dirty="0" err="1" smtClean="0"/>
              <a:t>UriKind.Absolute</a:t>
            </a:r>
            <a:r>
              <a:rPr lang="en-US" baseline="0" dirty="0" smtClean="0"/>
              <a:t>);</a:t>
            </a:r>
          </a:p>
          <a:p>
            <a:endParaRPr lang="en-US" baseline="0" dirty="0" smtClean="0"/>
          </a:p>
          <a:p>
            <a:r>
              <a:rPr lang="en-US" baseline="0" dirty="0" smtClean="0"/>
              <a:t>            // Set the lock screen background image.</a:t>
            </a:r>
          </a:p>
          <a:p>
            <a:r>
              <a:rPr lang="en-US" baseline="0" dirty="0" smtClean="0"/>
              <a:t>            </a:t>
            </a:r>
            <a:r>
              <a:rPr lang="en-US" baseline="0" dirty="0" err="1" smtClean="0"/>
              <a:t>Windows.Phone.System.UserProfile.LockScreen.SetImageUri</a:t>
            </a:r>
            <a:r>
              <a:rPr lang="en-US" baseline="0" dirty="0" smtClean="0"/>
              <a:t>(</a:t>
            </a:r>
            <a:r>
              <a:rPr lang="en-US" baseline="0" dirty="0" err="1" smtClean="0"/>
              <a:t>uri</a:t>
            </a:r>
            <a:r>
              <a:rPr lang="en-US" baseline="0" dirty="0" smtClean="0"/>
              <a:t>);</a:t>
            </a:r>
          </a:p>
          <a:p>
            <a:endParaRPr lang="en-US" baseline="0" dirty="0" smtClean="0"/>
          </a:p>
          <a:p>
            <a:r>
              <a:rPr lang="en-US" baseline="0" dirty="0" smtClean="0"/>
              <a:t>            // Get the URI of the lock screen background image.</a:t>
            </a:r>
          </a:p>
          <a:p>
            <a:r>
              <a:rPr lang="en-US" baseline="0" dirty="0" smtClean="0"/>
              <a:t>            </a:t>
            </a:r>
            <a:r>
              <a:rPr lang="en-US" baseline="0" dirty="0" err="1" smtClean="0"/>
              <a:t>var</a:t>
            </a:r>
            <a:r>
              <a:rPr lang="en-US" baseline="0" dirty="0" smtClean="0"/>
              <a:t> </a:t>
            </a:r>
            <a:r>
              <a:rPr lang="en-US" baseline="0" dirty="0" err="1" smtClean="0"/>
              <a:t>currentImage</a:t>
            </a:r>
            <a:r>
              <a:rPr lang="en-US" baseline="0" dirty="0" smtClean="0"/>
              <a:t> = </a:t>
            </a:r>
            <a:r>
              <a:rPr lang="en-US" baseline="0" dirty="0" err="1" smtClean="0"/>
              <a:t>Windows.Phone.System.UserProfile.LockScreen.GetImageUri</a:t>
            </a:r>
            <a:r>
              <a:rPr lang="en-US" baseline="0" dirty="0" smtClean="0"/>
              <a:t>();</a:t>
            </a:r>
          </a:p>
          <a:p>
            <a:r>
              <a:rPr lang="en-US" baseline="0" dirty="0" smtClean="0"/>
              <a:t>            </a:t>
            </a:r>
            <a:r>
              <a:rPr lang="en-US" baseline="0" dirty="0" err="1" smtClean="0"/>
              <a:t>System.Diagnostics.Debug.WriteLine</a:t>
            </a:r>
            <a:r>
              <a:rPr lang="en-US" baseline="0" dirty="0" smtClean="0"/>
              <a:t>("The new lock screen background image is set to {0}", </a:t>
            </a:r>
            <a:r>
              <a:rPr lang="en-US" baseline="0" dirty="0" err="1" smtClean="0"/>
              <a:t>currentImage.ToString</a:t>
            </a:r>
            <a:r>
              <a:rPr lang="en-US" baseline="0" dirty="0" smtClean="0"/>
              <a:t>());</a:t>
            </a:r>
          </a:p>
          <a:p>
            <a:r>
              <a:rPr lang="en-US" baseline="0" dirty="0" smtClean="0"/>
              <a:t>        }</a:t>
            </a:r>
          </a:p>
          <a:p>
            <a:r>
              <a:rPr lang="en-US" baseline="0" dirty="0" smtClean="0"/>
              <a:t>        else</a:t>
            </a:r>
          </a:p>
          <a:p>
            <a:r>
              <a:rPr lang="en-US" baseline="0" dirty="0" smtClean="0"/>
              <a:t>        {</a:t>
            </a:r>
          </a:p>
          <a:p>
            <a:r>
              <a:rPr lang="en-US" baseline="0" dirty="0" smtClean="0"/>
              <a:t>            </a:t>
            </a:r>
            <a:r>
              <a:rPr lang="en-US" baseline="0" dirty="0" err="1" smtClean="0"/>
              <a:t>MessageBox.Show</a:t>
            </a:r>
            <a:r>
              <a:rPr lang="en-US" baseline="0" dirty="0" smtClean="0"/>
              <a:t>("You said no, so I can't update your background.");</a:t>
            </a:r>
          </a:p>
          <a:p>
            <a:r>
              <a:rPr lang="en-US" baseline="0" dirty="0" smtClean="0"/>
              <a:t>        }</a:t>
            </a:r>
          </a:p>
          <a:p>
            <a:r>
              <a:rPr lang="en-US" baseline="0" dirty="0" smtClean="0"/>
              <a:t>    }</a:t>
            </a:r>
          </a:p>
          <a:p>
            <a:r>
              <a:rPr lang="en-US" baseline="0" dirty="0" smtClean="0"/>
              <a:t>    catch (</a:t>
            </a:r>
            <a:r>
              <a:rPr lang="en-US" baseline="0" dirty="0" err="1" smtClean="0"/>
              <a:t>System.Exception</a:t>
            </a:r>
            <a:r>
              <a:rPr lang="en-US" baseline="0" dirty="0" smtClean="0"/>
              <a:t> ex)</a:t>
            </a:r>
          </a:p>
          <a:p>
            <a:r>
              <a:rPr lang="en-US" baseline="0" dirty="0" smtClean="0"/>
              <a:t>    {</a:t>
            </a:r>
          </a:p>
          <a:p>
            <a:r>
              <a:rPr lang="en-US" baseline="0" dirty="0" smtClean="0"/>
              <a:t>        </a:t>
            </a:r>
            <a:r>
              <a:rPr lang="en-US" baseline="0" dirty="0" err="1" smtClean="0"/>
              <a:t>System.Diagnostics.Debug.WriteLine</a:t>
            </a:r>
            <a:r>
              <a:rPr lang="en-US" baseline="0" dirty="0" smtClean="0"/>
              <a:t>(</a:t>
            </a:r>
            <a:r>
              <a:rPr lang="en-US" baseline="0" dirty="0" err="1" smtClean="0"/>
              <a:t>ex.ToString</a:t>
            </a:r>
            <a:r>
              <a:rPr lang="en-US" baseline="0" dirty="0" smtClean="0"/>
              <a:t>());</a:t>
            </a:r>
          </a:p>
          <a:p>
            <a:r>
              <a:rPr lang="en-US" baseline="0" dirty="0" smtClean="0"/>
              <a:t>    }</a:t>
            </a:r>
          </a:p>
          <a:p>
            <a:r>
              <a:rPr lang="en-US" baseline="0" dirty="0" smtClean="0"/>
              <a:t>}</a:t>
            </a:r>
          </a:p>
        </p:txBody>
      </p:sp>
      <p:sp>
        <p:nvSpPr>
          <p:cNvPr id="4" name="Slide Number Placeholder 3"/>
          <p:cNvSpPr>
            <a:spLocks noGrp="1"/>
          </p:cNvSpPr>
          <p:nvPr>
            <p:ph type="sldNum" sz="quarter" idx="10"/>
          </p:nvPr>
        </p:nvSpPr>
        <p:spPr/>
        <p:txBody>
          <a:bodyPr/>
          <a:lstStyle/>
          <a:p>
            <a:fld id="{3E6C1CF0-316C-4904-A0F9-3EEDE72BDC86}" type="slidenum">
              <a:rPr lang="en-US" smtClean="0"/>
              <a:t>27</a:t>
            </a:fld>
            <a:endParaRPr lang="en-US"/>
          </a:p>
        </p:txBody>
      </p:sp>
    </p:spTree>
    <p:extLst>
      <p:ext uri="{BB962C8B-B14F-4D97-AF65-F5344CB8AC3E}">
        <p14:creationId xmlns:p14="http://schemas.microsoft.com/office/powerpoint/2010/main" val="4260534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28</a:t>
            </a:fld>
            <a:endParaRPr lang="en-US"/>
          </a:p>
        </p:txBody>
      </p:sp>
    </p:spTree>
    <p:extLst>
      <p:ext uri="{BB962C8B-B14F-4D97-AF65-F5344CB8AC3E}">
        <p14:creationId xmlns:p14="http://schemas.microsoft.com/office/powerpoint/2010/main" val="3401567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29</a:t>
            </a:fld>
            <a:endParaRPr lang="en-US"/>
          </a:p>
        </p:txBody>
      </p:sp>
    </p:spTree>
    <p:extLst>
      <p:ext uri="{BB962C8B-B14F-4D97-AF65-F5344CB8AC3E}">
        <p14:creationId xmlns:p14="http://schemas.microsoft.com/office/powerpoint/2010/main" val="3401567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endParaRPr lang="en-US" sz="1200" dirty="0">
              <a:ea typeface="Calibri"/>
              <a:cs typeface="Times New Roman"/>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30</a:t>
            </a:fld>
            <a:endParaRPr lang="en-US"/>
          </a:p>
        </p:txBody>
      </p:sp>
    </p:spTree>
    <p:extLst>
      <p:ext uri="{BB962C8B-B14F-4D97-AF65-F5344CB8AC3E}">
        <p14:creationId xmlns:p14="http://schemas.microsoft.com/office/powerpoint/2010/main" val="3728254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Explain that the </a:t>
            </a:r>
            <a:r>
              <a:rPr lang="en-GB" b="1" baseline="0" dirty="0" err="1" smtClean="0"/>
              <a:t>viewfinderBrush</a:t>
            </a:r>
            <a:r>
              <a:rPr lang="en-GB" b="1" baseline="0" dirty="0" smtClean="0"/>
              <a:t> </a:t>
            </a:r>
            <a:r>
              <a:rPr lang="en-GB" b="0" baseline="0" dirty="0" smtClean="0"/>
              <a:t>in here is assigned to the camera by the call of </a:t>
            </a:r>
            <a:r>
              <a:rPr lang="en-GB" b="1" baseline="0" dirty="0" err="1" smtClean="0"/>
              <a:t>SetSource</a:t>
            </a:r>
            <a:r>
              <a:rPr lang="en-GB" b="1" baseline="0" dirty="0" smtClean="0"/>
              <a:t> </a:t>
            </a:r>
            <a:r>
              <a:rPr lang="en-GB" b="0" baseline="0" dirty="0" smtClean="0"/>
              <a:t>in the method that sets up the camera.</a:t>
            </a:r>
            <a:endParaRPr lang="en-GB" baseline="0" dirty="0" smtClean="0"/>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31</a:t>
            </a:fld>
            <a:endParaRPr lang="en-US"/>
          </a:p>
        </p:txBody>
      </p:sp>
    </p:spTree>
    <p:extLst>
      <p:ext uri="{BB962C8B-B14F-4D97-AF65-F5344CB8AC3E}">
        <p14:creationId xmlns:p14="http://schemas.microsoft.com/office/powerpoint/2010/main" val="1672588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32</a:t>
            </a:fld>
            <a:endParaRPr lang="en-US"/>
          </a:p>
        </p:txBody>
      </p:sp>
    </p:spTree>
    <p:extLst>
      <p:ext uri="{BB962C8B-B14F-4D97-AF65-F5344CB8AC3E}">
        <p14:creationId xmlns:p14="http://schemas.microsoft.com/office/powerpoint/2010/main" val="223954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we should keep in mind that Windows Phone gives us a number of ways to bring our app to the user outside the usual foreground scenario. We as developers have the ability to integrate our application into Windows Phone that our app can be more than just an app… it can become an extension of the Phone’s Native capabilities.</a:t>
            </a:r>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a:t>
            </a:fld>
            <a:endParaRPr lang="en-US"/>
          </a:p>
        </p:txBody>
      </p:sp>
    </p:spTree>
    <p:extLst>
      <p:ext uri="{BB962C8B-B14F-4D97-AF65-F5344CB8AC3E}">
        <p14:creationId xmlns:p14="http://schemas.microsoft.com/office/powerpoint/2010/main" val="3376679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33</a:t>
            </a:fld>
            <a:endParaRPr lang="en-US"/>
          </a:p>
        </p:txBody>
      </p:sp>
    </p:spTree>
    <p:extLst>
      <p:ext uri="{BB962C8B-B14F-4D97-AF65-F5344CB8AC3E}">
        <p14:creationId xmlns:p14="http://schemas.microsoft.com/office/powerpoint/2010/main" val="3401567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Think if this as really a way of getting your</a:t>
            </a:r>
            <a:r>
              <a:rPr lang="en-GB" baseline="0" dirty="0" smtClean="0"/>
              <a:t> application into the Upload Settings page. The way I see it, it doesn’t give the program any special access to the camera roll, it just provides a way that you can get the user settings and store them. When (if) the background task is started it must look in the camera roll and find files to be uploaded. There is nothing in this registration that gets you access to the picture stream or notification of when pictures have been taken. </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34</a:t>
            </a:fld>
            <a:endParaRPr lang="en-US"/>
          </a:p>
        </p:txBody>
      </p:sp>
    </p:spTree>
    <p:extLst>
      <p:ext uri="{BB962C8B-B14F-4D97-AF65-F5344CB8AC3E}">
        <p14:creationId xmlns:p14="http://schemas.microsoft.com/office/powerpoint/2010/main" val="1672588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actually so many points at which we can integrate with Windows Phone that it is impossible to touch on all of them in a singe hour presentation. But in this session we will cover the newest and most exciting features in Windows Phone 8 along with some practical examples of how to implement these features.</a:t>
            </a:r>
          </a:p>
          <a:p>
            <a:endParaRPr lang="en-US" baseline="0" dirty="0" smtClean="0"/>
          </a:p>
          <a:p>
            <a:r>
              <a:rPr lang="en-US" baseline="0" dirty="0" smtClean="0"/>
              <a:t>We’ll cover Live Tiles and the new ability to create tiles that more closely integrate with the tile style of native applications. We’ll cover the Lock Screen notifications that allow our app to send numbered notifications that will show up </a:t>
            </a:r>
            <a:r>
              <a:rPr lang="en-US" baseline="0" dirty="0" err="1" smtClean="0"/>
              <a:t>evern</a:t>
            </a:r>
            <a:r>
              <a:rPr lang="en-US" baseline="0" dirty="0" smtClean="0"/>
              <a:t> when the phone is locked, similar to the notifications we see from messaging, email and telephone.</a:t>
            </a:r>
            <a:br>
              <a:rPr lang="en-US" baseline="0" dirty="0" smtClean="0"/>
            </a:br>
            <a:endParaRPr lang="en-US" baseline="0" dirty="0" smtClean="0"/>
          </a:p>
          <a:p>
            <a:r>
              <a:rPr lang="en-US" baseline="0" dirty="0" smtClean="0"/>
              <a:t>Then we’ll look at Lenses, which allows developers to extend the capabilities of the native camera application.</a:t>
            </a:r>
          </a:p>
        </p:txBody>
      </p:sp>
      <p:sp>
        <p:nvSpPr>
          <p:cNvPr id="4" name="Slide Number Placeholder 3"/>
          <p:cNvSpPr>
            <a:spLocks noGrp="1"/>
          </p:cNvSpPr>
          <p:nvPr>
            <p:ph type="sldNum" sz="quarter" idx="10"/>
          </p:nvPr>
        </p:nvSpPr>
        <p:spPr/>
        <p:txBody>
          <a:bodyPr/>
          <a:lstStyle/>
          <a:p>
            <a:fld id="{3E6C1CF0-316C-4904-A0F9-3EEDE72BDC86}" type="slidenum">
              <a:rPr lang="en-US" smtClean="0"/>
              <a:t>35</a:t>
            </a:fld>
            <a:endParaRPr lang="en-US"/>
          </a:p>
        </p:txBody>
      </p:sp>
    </p:spTree>
    <p:extLst>
      <p:ext uri="{BB962C8B-B14F-4D97-AF65-F5344CB8AC3E}">
        <p14:creationId xmlns:p14="http://schemas.microsoft.com/office/powerpoint/2010/main" val="3539569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Usually when we think about applications we think about the application as it exists when the user first opens it. In that situation, it is running in the foreground with all the capabilities and functionality that you would expect from a cutting edge mobile platform. </a:t>
            </a:r>
          </a:p>
          <a:p>
            <a:endParaRPr lang="en-US" baseline="0" dirty="0" smtClean="0"/>
          </a:p>
          <a:p>
            <a:r>
              <a:rPr lang="en-US" baseline="0" dirty="0" smtClean="0"/>
              <a:t>But we should keep in mind that Windows Phone gives us a number of ways to bring our app to the user outside the usual foreground scenario. We as developers have the ability to integrate our application into Windows Phone that our app can be more than just an app… it can become an extension of the Phone’s Native capabilities.</a:t>
            </a:r>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36</a:t>
            </a:fld>
            <a:endParaRPr lang="en-US"/>
          </a:p>
        </p:txBody>
      </p:sp>
    </p:spTree>
    <p:extLst>
      <p:ext uri="{BB962C8B-B14F-4D97-AF65-F5344CB8AC3E}">
        <p14:creationId xmlns:p14="http://schemas.microsoft.com/office/powerpoint/2010/main" val="3376679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Usually when we think about applications we think about the application as it exists when the user first opens it. In that situation, it is running in the foreground with all the capabilities and functionality that you would expect from a cutting edge mobile platform. </a:t>
            </a:r>
          </a:p>
          <a:p>
            <a:endParaRPr lang="en-US" baseline="0" dirty="0" smtClean="0"/>
          </a:p>
          <a:p>
            <a:r>
              <a:rPr lang="en-US" baseline="0" dirty="0" smtClean="0"/>
              <a:t>But we should keep in mind that Windows Phone gives us a number of ways to bring our app to the user outside the usual foreground scenario. We as developers have the ability to integrate our application into Windows Phone that our app can be more than just an app… it can become an extension of the Phone’s Native capabilities.</a:t>
            </a:r>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37</a:t>
            </a:fld>
            <a:endParaRPr lang="en-US"/>
          </a:p>
        </p:txBody>
      </p:sp>
    </p:spTree>
    <p:extLst>
      <p:ext uri="{BB962C8B-B14F-4D97-AF65-F5344CB8AC3E}">
        <p14:creationId xmlns:p14="http://schemas.microsoft.com/office/powerpoint/2010/main" val="3376679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38</a:t>
            </a:fld>
            <a:endParaRPr lang="en-US"/>
          </a:p>
        </p:txBody>
      </p:sp>
    </p:spTree>
    <p:extLst>
      <p:ext uri="{BB962C8B-B14F-4D97-AF65-F5344CB8AC3E}">
        <p14:creationId xmlns:p14="http://schemas.microsoft.com/office/powerpoint/2010/main" val="2305164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Content-Type: text/xml</a:t>
            </a:r>
          </a:p>
          <a:p>
            <a:r>
              <a:rPr lang="en-AU" dirty="0" smtClean="0"/>
              <a:t>X-</a:t>
            </a:r>
            <a:r>
              <a:rPr lang="en-AU" dirty="0" err="1" smtClean="0"/>
              <a:t>WindowsPhone</a:t>
            </a:r>
            <a:r>
              <a:rPr lang="en-AU" dirty="0" smtClean="0"/>
              <a:t>-Target: toast</a:t>
            </a:r>
          </a:p>
          <a:p>
            <a:r>
              <a:rPr lang="en-AU" dirty="0" smtClean="0"/>
              <a:t>X-</a:t>
            </a:r>
            <a:r>
              <a:rPr lang="en-AU" dirty="0" err="1" smtClean="0"/>
              <a:t>NotificationClass</a:t>
            </a:r>
            <a:r>
              <a:rPr lang="en-AU" dirty="0" smtClean="0"/>
              <a:t>: 2</a:t>
            </a:r>
          </a:p>
          <a:p>
            <a:endParaRPr lang="en-AU" dirty="0" smtClean="0"/>
          </a:p>
          <a:p>
            <a:r>
              <a:rPr lang="en-AU" dirty="0" smtClean="0"/>
              <a:t>&lt;?xml version="1.0" encoding="utf-8"?&gt; </a:t>
            </a:r>
          </a:p>
          <a:p>
            <a:r>
              <a:rPr lang="en-AU" dirty="0" smtClean="0"/>
              <a:t>&lt;</a:t>
            </a:r>
            <a:r>
              <a:rPr lang="en-AU" dirty="0" err="1" smtClean="0"/>
              <a:t>wp:Notification</a:t>
            </a:r>
            <a:r>
              <a:rPr lang="en-AU" dirty="0" smtClean="0"/>
              <a:t> </a:t>
            </a:r>
            <a:r>
              <a:rPr lang="en-AU" dirty="0" err="1" smtClean="0"/>
              <a:t>xmlns:wp</a:t>
            </a:r>
            <a:r>
              <a:rPr lang="en-AU" dirty="0" smtClean="0"/>
              <a:t>="</a:t>
            </a:r>
            <a:r>
              <a:rPr lang="en-AU" dirty="0" err="1" smtClean="0"/>
              <a:t>WPNotification</a:t>
            </a:r>
            <a:r>
              <a:rPr lang="en-AU" dirty="0" smtClean="0"/>
              <a:t>"&gt;</a:t>
            </a:r>
          </a:p>
          <a:p>
            <a:r>
              <a:rPr lang="en-AU" dirty="0" smtClean="0"/>
              <a:t>  &lt;</a:t>
            </a:r>
            <a:r>
              <a:rPr lang="en-AU" dirty="0" err="1" smtClean="0"/>
              <a:t>wp:Toast</a:t>
            </a:r>
            <a:r>
              <a:rPr lang="en-AU" dirty="0" smtClean="0"/>
              <a:t>&gt;</a:t>
            </a:r>
          </a:p>
          <a:p>
            <a:r>
              <a:rPr lang="en-AU" dirty="0" smtClean="0"/>
              <a:t>    &lt;wp:Text1&gt;Bold&lt;/wp:Text1&gt;</a:t>
            </a:r>
          </a:p>
          <a:p>
            <a:r>
              <a:rPr lang="en-AU" dirty="0" smtClean="0"/>
              <a:t>    &lt;wp:Text2&gt;Regular&lt;/wp:Text2&gt;</a:t>
            </a:r>
          </a:p>
          <a:p>
            <a:r>
              <a:rPr lang="en-AU" dirty="0" smtClean="0"/>
              <a:t>    &lt;</a:t>
            </a:r>
            <a:r>
              <a:rPr lang="en-AU" dirty="0" err="1" smtClean="0"/>
              <a:t>wp:Param</a:t>
            </a:r>
            <a:r>
              <a:rPr lang="en-AU" dirty="0" smtClean="0"/>
              <a:t>&gt;/</a:t>
            </a:r>
            <a:r>
              <a:rPr lang="en-AU" dirty="0" err="1" smtClean="0"/>
              <a:t>SecondPage.xaml?data</a:t>
            </a:r>
            <a:r>
              <a:rPr lang="en-AU" dirty="0" smtClean="0"/>
              <a:t>=</a:t>
            </a:r>
            <a:r>
              <a:rPr lang="en-AU" dirty="0" err="1" smtClean="0"/>
              <a:t>parameterinfomation</a:t>
            </a:r>
            <a:r>
              <a:rPr lang="en-AU" dirty="0" smtClean="0"/>
              <a:t>&lt;/</a:t>
            </a:r>
            <a:r>
              <a:rPr lang="en-AU" dirty="0" err="1" smtClean="0"/>
              <a:t>wp:Param</a:t>
            </a:r>
            <a:r>
              <a:rPr lang="en-AU" dirty="0" smtClean="0"/>
              <a:t>&gt;</a:t>
            </a:r>
          </a:p>
          <a:p>
            <a:r>
              <a:rPr lang="en-AU" dirty="0" smtClean="0"/>
              <a:t>  &lt;/</a:t>
            </a:r>
            <a:r>
              <a:rPr lang="en-AU" dirty="0" err="1" smtClean="0"/>
              <a:t>wp:Toast</a:t>
            </a:r>
            <a:r>
              <a:rPr lang="en-AU" dirty="0" smtClean="0"/>
              <a:t>&gt; </a:t>
            </a:r>
          </a:p>
          <a:p>
            <a:r>
              <a:rPr lang="en-AU" dirty="0" smtClean="0"/>
              <a:t>&lt;/</a:t>
            </a:r>
            <a:r>
              <a:rPr lang="en-AU" dirty="0" err="1" smtClean="0"/>
              <a:t>wp:Notification</a:t>
            </a:r>
            <a:r>
              <a:rPr lang="en-AU" dirty="0" smtClean="0"/>
              <a:t>&gt;</a:t>
            </a:r>
          </a:p>
          <a:p>
            <a:endParaRPr lang="en-US" dirty="0" smtClean="0"/>
          </a:p>
          <a:p>
            <a:endParaRPr lang="en-US" dirty="0" smtClean="0"/>
          </a:p>
          <a:p>
            <a:endParaRPr lang="en-US" dirty="0" smtClean="0"/>
          </a:p>
          <a:p>
            <a:r>
              <a:rPr lang="en-AU" sz="1200" kern="1200" dirty="0" smtClean="0">
                <a:solidFill>
                  <a:schemeClr val="tx1"/>
                </a:solidFill>
                <a:latin typeface="+mn-lt"/>
                <a:ea typeface="+mn-ea"/>
                <a:cs typeface="+mn-cs"/>
              </a:rPr>
              <a:t> protected override void </a:t>
            </a:r>
            <a:r>
              <a:rPr lang="en-AU" sz="1200" kern="1200" dirty="0" err="1" smtClean="0">
                <a:solidFill>
                  <a:schemeClr val="tx1"/>
                </a:solidFill>
                <a:latin typeface="+mn-lt"/>
                <a:ea typeface="+mn-ea"/>
                <a:cs typeface="+mn-cs"/>
              </a:rPr>
              <a:t>OnNavigatedTo</a:t>
            </a:r>
            <a:r>
              <a:rPr lang="en-AU" sz="1200" kern="1200" dirty="0" smtClean="0">
                <a:solidFill>
                  <a:schemeClr val="tx1"/>
                </a:solidFill>
                <a:latin typeface="+mn-lt"/>
                <a:ea typeface="+mn-ea"/>
                <a:cs typeface="+mn-cs"/>
              </a:rPr>
              <a:t>(</a:t>
            </a:r>
            <a:r>
              <a:rPr lang="en-AU" sz="1200" kern="1200" dirty="0" err="1" smtClean="0">
                <a:solidFill>
                  <a:schemeClr val="tx1"/>
                </a:solidFill>
                <a:latin typeface="+mn-lt"/>
                <a:ea typeface="+mn-ea"/>
                <a:cs typeface="+mn-cs"/>
              </a:rPr>
              <a:t>NavigationEventArgs</a:t>
            </a:r>
            <a:r>
              <a:rPr lang="en-AU" sz="1200" kern="1200" dirty="0" smtClean="0">
                <a:solidFill>
                  <a:schemeClr val="tx1"/>
                </a:solidFill>
                <a:latin typeface="+mn-lt"/>
                <a:ea typeface="+mn-ea"/>
                <a:cs typeface="+mn-cs"/>
              </a:rPr>
              <a:t> e)</a:t>
            </a:r>
          </a:p>
          <a:p>
            <a:r>
              <a:rPr lang="en-AU" sz="1200" kern="1200" dirty="0" smtClean="0">
                <a:solidFill>
                  <a:schemeClr val="tx1"/>
                </a:solidFill>
                <a:latin typeface="+mn-lt"/>
                <a:ea typeface="+mn-ea"/>
                <a:cs typeface="+mn-cs"/>
              </a:rPr>
              <a:t>        {</a:t>
            </a: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base.OnNavigatedTo</a:t>
            </a:r>
            <a:r>
              <a:rPr lang="en-AU" sz="1200" kern="1200" dirty="0" smtClean="0">
                <a:solidFill>
                  <a:schemeClr val="tx1"/>
                </a:solidFill>
                <a:latin typeface="+mn-lt"/>
                <a:ea typeface="+mn-ea"/>
                <a:cs typeface="+mn-cs"/>
              </a:rPr>
              <a:t>(e);</a:t>
            </a:r>
          </a:p>
          <a:p>
            <a:endParaRPr lang="en-AU" sz="1200" kern="1200" dirty="0" smtClean="0">
              <a:solidFill>
                <a:schemeClr val="tx1"/>
              </a:solidFill>
              <a:latin typeface="+mn-lt"/>
              <a:ea typeface="+mn-ea"/>
              <a:cs typeface="+mn-cs"/>
            </a:endParaRP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var</a:t>
            </a:r>
            <a:r>
              <a:rPr lang="en-AU" sz="1200" kern="1200" dirty="0" smtClean="0">
                <a:solidFill>
                  <a:schemeClr val="tx1"/>
                </a:solidFill>
                <a:latin typeface="+mn-lt"/>
                <a:ea typeface="+mn-ea"/>
                <a:cs typeface="+mn-cs"/>
              </a:rPr>
              <a:t> channel = </a:t>
            </a:r>
            <a:r>
              <a:rPr lang="en-AU" sz="1200" kern="1200" dirty="0" err="1" smtClean="0">
                <a:solidFill>
                  <a:schemeClr val="tx1"/>
                </a:solidFill>
                <a:latin typeface="+mn-lt"/>
                <a:ea typeface="+mn-ea"/>
                <a:cs typeface="+mn-cs"/>
              </a:rPr>
              <a:t>HttpNotificationChannel.Find</a:t>
            </a:r>
            <a:r>
              <a:rPr lang="en-AU" sz="1200" kern="1200" dirty="0" smtClean="0">
                <a:solidFill>
                  <a:schemeClr val="tx1"/>
                </a:solidFill>
                <a:latin typeface="+mn-lt"/>
                <a:ea typeface="+mn-ea"/>
                <a:cs typeface="+mn-cs"/>
              </a:rPr>
              <a:t>("</a:t>
            </a:r>
            <a:r>
              <a:rPr lang="en-AU" sz="1200" kern="1200" dirty="0" err="1" smtClean="0">
                <a:solidFill>
                  <a:schemeClr val="tx1"/>
                </a:solidFill>
                <a:latin typeface="+mn-lt"/>
                <a:ea typeface="+mn-ea"/>
                <a:cs typeface="+mn-cs"/>
              </a:rPr>
              <a:t>MyChannel</a:t>
            </a:r>
            <a:r>
              <a:rPr lang="en-AU" sz="1200" kern="1200" dirty="0" smtClean="0">
                <a:solidFill>
                  <a:schemeClr val="tx1"/>
                </a:solidFill>
                <a:latin typeface="+mn-lt"/>
                <a:ea typeface="+mn-ea"/>
                <a:cs typeface="+mn-cs"/>
              </a:rPr>
              <a:t>");</a:t>
            </a:r>
          </a:p>
          <a:p>
            <a:r>
              <a:rPr lang="en-AU" sz="1200" kern="1200" dirty="0" smtClean="0">
                <a:solidFill>
                  <a:schemeClr val="tx1"/>
                </a:solidFill>
                <a:latin typeface="+mn-lt"/>
                <a:ea typeface="+mn-ea"/>
                <a:cs typeface="+mn-cs"/>
              </a:rPr>
              <a:t>            if (channel == null)</a:t>
            </a:r>
          </a:p>
          <a:p>
            <a:r>
              <a:rPr lang="en-AU" sz="1200" kern="1200" dirty="0" smtClean="0">
                <a:solidFill>
                  <a:schemeClr val="tx1"/>
                </a:solidFill>
                <a:latin typeface="+mn-lt"/>
                <a:ea typeface="+mn-ea"/>
                <a:cs typeface="+mn-cs"/>
              </a:rPr>
              <a:t>            {</a:t>
            </a:r>
          </a:p>
          <a:p>
            <a:r>
              <a:rPr lang="en-AU" sz="1200" kern="1200" dirty="0" smtClean="0">
                <a:solidFill>
                  <a:schemeClr val="tx1"/>
                </a:solidFill>
                <a:latin typeface="+mn-lt"/>
                <a:ea typeface="+mn-ea"/>
                <a:cs typeface="+mn-cs"/>
              </a:rPr>
              <a:t>                channel = new </a:t>
            </a:r>
            <a:r>
              <a:rPr lang="en-AU" sz="1200" kern="1200" dirty="0" err="1" smtClean="0">
                <a:solidFill>
                  <a:schemeClr val="tx1"/>
                </a:solidFill>
                <a:latin typeface="+mn-lt"/>
                <a:ea typeface="+mn-ea"/>
                <a:cs typeface="+mn-cs"/>
              </a:rPr>
              <a:t>HttpNotificationChannel</a:t>
            </a:r>
            <a:r>
              <a:rPr lang="en-AU" sz="1200" kern="1200" dirty="0" smtClean="0">
                <a:solidFill>
                  <a:schemeClr val="tx1"/>
                </a:solidFill>
                <a:latin typeface="+mn-lt"/>
                <a:ea typeface="+mn-ea"/>
                <a:cs typeface="+mn-cs"/>
              </a:rPr>
              <a:t>("</a:t>
            </a:r>
            <a:r>
              <a:rPr lang="en-AU" sz="1200" kern="1200" dirty="0" err="1" smtClean="0">
                <a:solidFill>
                  <a:schemeClr val="tx1"/>
                </a:solidFill>
                <a:latin typeface="+mn-lt"/>
                <a:ea typeface="+mn-ea"/>
                <a:cs typeface="+mn-cs"/>
              </a:rPr>
              <a:t>MyChannel</a:t>
            </a:r>
            <a:r>
              <a:rPr lang="en-AU" sz="1200" kern="1200" dirty="0" smtClean="0">
                <a:solidFill>
                  <a:schemeClr val="tx1"/>
                </a:solidFill>
                <a:latin typeface="+mn-lt"/>
                <a:ea typeface="+mn-ea"/>
                <a:cs typeface="+mn-cs"/>
              </a:rPr>
              <a:t>");</a:t>
            </a: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channel.ChannelUriUpdated</a:t>
            </a:r>
            <a:r>
              <a:rPr lang="en-AU" sz="1200" kern="1200" dirty="0" smtClean="0">
                <a:solidFill>
                  <a:schemeClr val="tx1"/>
                </a:solidFill>
                <a:latin typeface="+mn-lt"/>
                <a:ea typeface="+mn-ea"/>
                <a:cs typeface="+mn-cs"/>
              </a:rPr>
              <a:t> += </a:t>
            </a:r>
            <a:r>
              <a:rPr lang="en-AU" sz="1200" kern="1200" dirty="0" err="1" smtClean="0">
                <a:solidFill>
                  <a:schemeClr val="tx1"/>
                </a:solidFill>
                <a:latin typeface="+mn-lt"/>
                <a:ea typeface="+mn-ea"/>
                <a:cs typeface="+mn-cs"/>
              </a:rPr>
              <a:t>channel_ChannelUriUpdated</a:t>
            </a:r>
            <a:r>
              <a:rPr lang="en-AU" sz="1200" kern="1200" dirty="0" smtClean="0">
                <a:solidFill>
                  <a:schemeClr val="tx1"/>
                </a:solidFill>
                <a:latin typeface="+mn-lt"/>
                <a:ea typeface="+mn-ea"/>
                <a:cs typeface="+mn-cs"/>
              </a:rPr>
              <a:t>;</a:t>
            </a: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channel.Open</a:t>
            </a:r>
            <a:r>
              <a:rPr lang="en-AU" sz="1200" kern="1200" dirty="0" smtClean="0">
                <a:solidFill>
                  <a:schemeClr val="tx1"/>
                </a:solidFill>
                <a:latin typeface="+mn-lt"/>
                <a:ea typeface="+mn-ea"/>
                <a:cs typeface="+mn-cs"/>
              </a:rPr>
              <a:t>();</a:t>
            </a:r>
          </a:p>
          <a:p>
            <a:endParaRPr lang="en-AU" sz="1200" kern="1200" dirty="0" smtClean="0">
              <a:solidFill>
                <a:schemeClr val="tx1"/>
              </a:solidFill>
              <a:latin typeface="+mn-lt"/>
              <a:ea typeface="+mn-ea"/>
              <a:cs typeface="+mn-cs"/>
            </a:endParaRP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channel.BindToShellToast</a:t>
            </a:r>
            <a:r>
              <a:rPr lang="en-AU" sz="1200" kern="1200" dirty="0" smtClean="0">
                <a:solidFill>
                  <a:schemeClr val="tx1"/>
                </a:solidFill>
                <a:latin typeface="+mn-lt"/>
                <a:ea typeface="+mn-ea"/>
                <a:cs typeface="+mn-cs"/>
              </a:rPr>
              <a:t>();</a:t>
            </a:r>
          </a:p>
          <a:p>
            <a:r>
              <a:rPr lang="en-AU" sz="1200" kern="1200" dirty="0" smtClean="0">
                <a:solidFill>
                  <a:schemeClr val="tx1"/>
                </a:solidFill>
                <a:latin typeface="+mn-lt"/>
                <a:ea typeface="+mn-ea"/>
                <a:cs typeface="+mn-cs"/>
              </a:rPr>
              <a:t>            }</a:t>
            </a:r>
          </a:p>
          <a:p>
            <a:r>
              <a:rPr lang="en-AU" sz="1200" kern="1200" dirty="0" smtClean="0">
                <a:solidFill>
                  <a:schemeClr val="tx1"/>
                </a:solidFill>
                <a:latin typeface="+mn-lt"/>
                <a:ea typeface="+mn-ea"/>
                <a:cs typeface="+mn-cs"/>
              </a:rPr>
              <a:t>            else</a:t>
            </a:r>
          </a:p>
          <a:p>
            <a:r>
              <a:rPr lang="en-AU" sz="1200" kern="1200" dirty="0" smtClean="0">
                <a:solidFill>
                  <a:schemeClr val="tx1"/>
                </a:solidFill>
                <a:latin typeface="+mn-lt"/>
                <a:ea typeface="+mn-ea"/>
                <a:cs typeface="+mn-cs"/>
              </a:rPr>
              <a:t>            {</a:t>
            </a: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channel.ChannelUriUpdated</a:t>
            </a:r>
            <a:r>
              <a:rPr lang="en-AU" sz="1200" kern="1200" dirty="0" smtClean="0">
                <a:solidFill>
                  <a:schemeClr val="tx1"/>
                </a:solidFill>
                <a:latin typeface="+mn-lt"/>
                <a:ea typeface="+mn-ea"/>
                <a:cs typeface="+mn-cs"/>
              </a:rPr>
              <a:t> += </a:t>
            </a:r>
            <a:r>
              <a:rPr lang="en-AU" sz="1200" kern="1200" dirty="0" err="1" smtClean="0">
                <a:solidFill>
                  <a:schemeClr val="tx1"/>
                </a:solidFill>
                <a:latin typeface="+mn-lt"/>
                <a:ea typeface="+mn-ea"/>
                <a:cs typeface="+mn-cs"/>
              </a:rPr>
              <a:t>channel_ChannelUriUpdated</a:t>
            </a:r>
            <a:r>
              <a:rPr lang="en-AU" sz="1200" kern="1200" dirty="0" smtClean="0">
                <a:solidFill>
                  <a:schemeClr val="tx1"/>
                </a:solidFill>
                <a:latin typeface="+mn-lt"/>
                <a:ea typeface="+mn-ea"/>
                <a:cs typeface="+mn-cs"/>
              </a:rPr>
              <a:t>;</a:t>
            </a:r>
          </a:p>
          <a:p>
            <a:r>
              <a:rPr lang="en-AU" sz="1200" kern="1200" dirty="0" smtClean="0">
                <a:solidFill>
                  <a:schemeClr val="tx1"/>
                </a:solidFill>
                <a:latin typeface="+mn-lt"/>
                <a:ea typeface="+mn-ea"/>
                <a:cs typeface="+mn-cs"/>
              </a:rPr>
              <a:t>            }</a:t>
            </a:r>
          </a:p>
          <a:p>
            <a:r>
              <a:rPr lang="en-AU" sz="1200" kern="1200" dirty="0" smtClean="0">
                <a:solidFill>
                  <a:schemeClr val="tx1"/>
                </a:solidFill>
                <a:latin typeface="+mn-lt"/>
                <a:ea typeface="+mn-ea"/>
                <a:cs typeface="+mn-cs"/>
              </a:rPr>
              <a:t>        }</a:t>
            </a:r>
          </a:p>
          <a:p>
            <a:endParaRPr lang="en-AU" sz="1200" kern="1200" dirty="0" smtClean="0">
              <a:solidFill>
                <a:schemeClr val="tx1"/>
              </a:solidFill>
              <a:latin typeface="+mn-lt"/>
              <a:ea typeface="+mn-ea"/>
              <a:cs typeface="+mn-cs"/>
            </a:endParaRPr>
          </a:p>
          <a:p>
            <a:r>
              <a:rPr lang="en-AU" sz="1200" kern="1200" dirty="0" smtClean="0">
                <a:solidFill>
                  <a:schemeClr val="tx1"/>
                </a:solidFill>
                <a:latin typeface="+mn-lt"/>
                <a:ea typeface="+mn-ea"/>
                <a:cs typeface="+mn-cs"/>
              </a:rPr>
              <a:t>        private string </a:t>
            </a:r>
            <a:r>
              <a:rPr lang="en-AU" sz="1200" kern="1200" dirty="0" err="1" smtClean="0">
                <a:solidFill>
                  <a:schemeClr val="tx1"/>
                </a:solidFill>
                <a:latin typeface="+mn-lt"/>
                <a:ea typeface="+mn-ea"/>
                <a:cs typeface="+mn-cs"/>
              </a:rPr>
              <a:t>channelUri</a:t>
            </a:r>
            <a:r>
              <a:rPr lang="en-AU" sz="1200" kern="1200" dirty="0" smtClean="0">
                <a:solidFill>
                  <a:schemeClr val="tx1"/>
                </a:solidFill>
                <a:latin typeface="+mn-lt"/>
                <a:ea typeface="+mn-ea"/>
                <a:cs typeface="+mn-cs"/>
              </a:rPr>
              <a:t>;</a:t>
            </a:r>
          </a:p>
          <a:p>
            <a:endParaRPr lang="en-AU" sz="1200" kern="1200" dirty="0" smtClean="0">
              <a:solidFill>
                <a:schemeClr val="tx1"/>
              </a:solidFill>
              <a:latin typeface="+mn-lt"/>
              <a:ea typeface="+mn-ea"/>
              <a:cs typeface="+mn-cs"/>
            </a:endParaRPr>
          </a:p>
          <a:p>
            <a:r>
              <a:rPr lang="en-AU" sz="1200" kern="1200" dirty="0" smtClean="0">
                <a:solidFill>
                  <a:schemeClr val="tx1"/>
                </a:solidFill>
                <a:latin typeface="+mn-lt"/>
                <a:ea typeface="+mn-ea"/>
                <a:cs typeface="+mn-cs"/>
              </a:rPr>
              <a:t>        void </a:t>
            </a:r>
            <a:r>
              <a:rPr lang="en-AU" sz="1200" kern="1200" dirty="0" err="1" smtClean="0">
                <a:solidFill>
                  <a:schemeClr val="tx1"/>
                </a:solidFill>
                <a:latin typeface="+mn-lt"/>
                <a:ea typeface="+mn-ea"/>
                <a:cs typeface="+mn-cs"/>
              </a:rPr>
              <a:t>channel_ChannelUriUpdated</a:t>
            </a:r>
            <a:r>
              <a:rPr lang="en-AU" sz="1200" kern="1200" dirty="0" smtClean="0">
                <a:solidFill>
                  <a:schemeClr val="tx1"/>
                </a:solidFill>
                <a:latin typeface="+mn-lt"/>
                <a:ea typeface="+mn-ea"/>
                <a:cs typeface="+mn-cs"/>
              </a:rPr>
              <a:t>(object sender, </a:t>
            </a:r>
            <a:r>
              <a:rPr lang="en-AU" sz="1200" kern="1200" dirty="0" err="1" smtClean="0">
                <a:solidFill>
                  <a:schemeClr val="tx1"/>
                </a:solidFill>
                <a:latin typeface="+mn-lt"/>
                <a:ea typeface="+mn-ea"/>
                <a:cs typeface="+mn-cs"/>
              </a:rPr>
              <a:t>NotificationChannelUriEventArgs</a:t>
            </a:r>
            <a:r>
              <a:rPr lang="en-AU" sz="1200" kern="1200" dirty="0" smtClean="0">
                <a:solidFill>
                  <a:schemeClr val="tx1"/>
                </a:solidFill>
                <a:latin typeface="+mn-lt"/>
                <a:ea typeface="+mn-ea"/>
                <a:cs typeface="+mn-cs"/>
              </a:rPr>
              <a:t> e)</a:t>
            </a:r>
          </a:p>
          <a:p>
            <a:r>
              <a:rPr lang="en-AU" sz="1200" kern="1200" dirty="0" smtClean="0">
                <a:solidFill>
                  <a:schemeClr val="tx1"/>
                </a:solidFill>
                <a:latin typeface="+mn-lt"/>
                <a:ea typeface="+mn-ea"/>
                <a:cs typeface="+mn-cs"/>
              </a:rPr>
              <a:t>        {</a:t>
            </a: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channelUri</a:t>
            </a:r>
            <a:r>
              <a:rPr lang="en-AU" sz="1200" kern="1200" dirty="0" smtClean="0">
                <a:solidFill>
                  <a:schemeClr val="tx1"/>
                </a:solidFill>
                <a:latin typeface="+mn-lt"/>
                <a:ea typeface="+mn-ea"/>
                <a:cs typeface="+mn-cs"/>
              </a:rPr>
              <a:t> = </a:t>
            </a:r>
            <a:r>
              <a:rPr lang="en-AU" sz="1200" kern="1200" dirty="0" err="1" smtClean="0">
                <a:solidFill>
                  <a:schemeClr val="tx1"/>
                </a:solidFill>
                <a:latin typeface="+mn-lt"/>
                <a:ea typeface="+mn-ea"/>
                <a:cs typeface="+mn-cs"/>
              </a:rPr>
              <a:t>e.ChannelUri.OriginalString</a:t>
            </a:r>
            <a:r>
              <a:rPr lang="en-AU" sz="1200" kern="1200" dirty="0" smtClean="0">
                <a:solidFill>
                  <a:schemeClr val="tx1"/>
                </a:solidFill>
                <a:latin typeface="+mn-lt"/>
                <a:ea typeface="+mn-ea"/>
                <a:cs typeface="+mn-cs"/>
              </a:rPr>
              <a:t>;</a:t>
            </a:r>
          </a:p>
          <a:p>
            <a:r>
              <a:rPr lang="en-AU" sz="1200" kern="1200" dirty="0" smtClean="0">
                <a:solidFill>
                  <a:schemeClr val="tx1"/>
                </a:solidFill>
                <a:latin typeface="+mn-lt"/>
                <a:ea typeface="+mn-ea"/>
                <a:cs typeface="+mn-cs"/>
              </a:rPr>
              <a:t>        </a:t>
            </a:r>
            <a:r>
              <a:rPr lang="en-AU"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AU" dirty="0" err="1" smtClean="0"/>
              <a:t>WindowsAzure.Messaging.Managed</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var</a:t>
            </a:r>
            <a:r>
              <a:rPr lang="en-AU" sz="1200" kern="1200" dirty="0" smtClean="0">
                <a:solidFill>
                  <a:schemeClr val="tx1"/>
                </a:solidFill>
                <a:latin typeface="+mn-lt"/>
                <a:ea typeface="+mn-ea"/>
                <a:cs typeface="+mn-cs"/>
              </a:rPr>
              <a:t> hub = new </a:t>
            </a:r>
            <a:r>
              <a:rPr lang="en-AU" sz="1200" kern="1200" dirty="0" err="1" smtClean="0">
                <a:solidFill>
                  <a:schemeClr val="tx1"/>
                </a:solidFill>
                <a:latin typeface="+mn-lt"/>
                <a:ea typeface="+mn-ea"/>
                <a:cs typeface="+mn-cs"/>
              </a:rPr>
              <a:t>NotificationHub</a:t>
            </a:r>
            <a:r>
              <a:rPr lang="en-AU" sz="1200" kern="1200" dirty="0" smtClean="0">
                <a:solidFill>
                  <a:schemeClr val="tx1"/>
                </a:solidFill>
                <a:latin typeface="+mn-lt"/>
                <a:ea typeface="+mn-ea"/>
                <a:cs typeface="+mn-cs"/>
              </a:rPr>
              <a:t>("</a:t>
            </a:r>
            <a:r>
              <a:rPr lang="en-AU" sz="1200" kern="1200" dirty="0" err="1" smtClean="0">
                <a:solidFill>
                  <a:schemeClr val="tx1"/>
                </a:solidFill>
                <a:latin typeface="+mn-lt"/>
                <a:ea typeface="+mn-ea"/>
                <a:cs typeface="+mn-cs"/>
              </a:rPr>
              <a:t>demohub</a:t>
            </a:r>
            <a:r>
              <a:rPr lang="en-AU" sz="1200" kern="1200" dirty="0" smtClean="0">
                <a:solidFill>
                  <a:schemeClr val="tx1"/>
                </a:solidFill>
                <a:latin typeface="+mn-lt"/>
                <a:ea typeface="+mn-ea"/>
                <a:cs typeface="+mn-cs"/>
              </a:rPr>
              <a:t>",</a:t>
            </a:r>
          </a:p>
          <a:p>
            <a:r>
              <a:rPr lang="en-AU" sz="1200" kern="1200" dirty="0" smtClean="0">
                <a:solidFill>
                  <a:schemeClr val="tx1"/>
                </a:solidFill>
                <a:latin typeface="+mn-lt"/>
                <a:ea typeface="+mn-ea"/>
                <a:cs typeface="+mn-cs"/>
              </a:rPr>
              <a:t>                "Endpoint=sb://demohub-ns.servicebus.windows.net/;SharedAccessKeyName=DefaultListenSharedAccessSignature;SharedAccessKey=++EQuY/eoY+Zf3nAWaktXurW5ZN37o9Sn0T2QhZkzcw=");</a:t>
            </a: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hub.RegisterNativeAsync</a:t>
            </a:r>
            <a:r>
              <a:rPr lang="en-AU" sz="1200" kern="1200" dirty="0" smtClean="0">
                <a:solidFill>
                  <a:schemeClr val="tx1"/>
                </a:solidFill>
                <a:latin typeface="+mn-lt"/>
                <a:ea typeface="+mn-ea"/>
                <a:cs typeface="+mn-cs"/>
              </a:rPr>
              <a:t>(</a:t>
            </a:r>
            <a:r>
              <a:rPr lang="en-AU" sz="1200" kern="1200" dirty="0" err="1" smtClean="0">
                <a:solidFill>
                  <a:schemeClr val="tx1"/>
                </a:solidFill>
                <a:latin typeface="+mn-lt"/>
                <a:ea typeface="+mn-ea"/>
                <a:cs typeface="+mn-cs"/>
              </a:rPr>
              <a:t>channelUri</a:t>
            </a:r>
            <a:r>
              <a:rPr lang="en-AU"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smtClean="0"/>
          </a:p>
          <a:p>
            <a:endParaRPr lang="en-US" dirty="0" smtClean="0"/>
          </a:p>
          <a:p>
            <a:endParaRPr lang="en-US" dirty="0" smtClean="0"/>
          </a:p>
          <a:p>
            <a:r>
              <a:rPr lang="en-AU" dirty="0" err="1" smtClean="0"/>
              <a:t>WindowsAzure.ServiceBus</a:t>
            </a:r>
            <a:endParaRPr lang="en-AU" dirty="0" smtClean="0"/>
          </a:p>
          <a:p>
            <a:endParaRPr lang="en-US" dirty="0" smtClean="0"/>
          </a:p>
          <a:p>
            <a:endParaRPr lang="en-US" dirty="0" smtClean="0"/>
          </a:p>
          <a:p>
            <a:r>
              <a:rPr lang="en-AU" sz="1200" kern="1200" dirty="0" smtClean="0">
                <a:solidFill>
                  <a:schemeClr val="tx1"/>
                </a:solidFill>
                <a:latin typeface="+mn-lt"/>
                <a:ea typeface="+mn-ea"/>
                <a:cs typeface="+mn-cs"/>
              </a:rPr>
              <a:t>static void Main(string[] </a:t>
            </a:r>
            <a:r>
              <a:rPr lang="en-AU" sz="1200" kern="1200" dirty="0" err="1" smtClean="0">
                <a:solidFill>
                  <a:schemeClr val="tx1"/>
                </a:solidFill>
                <a:latin typeface="+mn-lt"/>
                <a:ea typeface="+mn-ea"/>
                <a:cs typeface="+mn-cs"/>
              </a:rPr>
              <a:t>args</a:t>
            </a:r>
            <a:r>
              <a:rPr lang="en-AU" sz="1200" kern="1200" dirty="0" smtClean="0">
                <a:solidFill>
                  <a:schemeClr val="tx1"/>
                </a:solidFill>
                <a:latin typeface="+mn-lt"/>
                <a:ea typeface="+mn-ea"/>
                <a:cs typeface="+mn-cs"/>
              </a:rPr>
              <a:t>)</a:t>
            </a:r>
          </a:p>
          <a:p>
            <a:r>
              <a:rPr lang="en-AU" sz="1200" kern="1200" dirty="0" smtClean="0">
                <a:solidFill>
                  <a:schemeClr val="tx1"/>
                </a:solidFill>
                <a:latin typeface="+mn-lt"/>
                <a:ea typeface="+mn-ea"/>
                <a:cs typeface="+mn-cs"/>
              </a:rPr>
              <a:t>        {</a:t>
            </a: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SendNotificationAsync</a:t>
            </a:r>
            <a:r>
              <a:rPr lang="en-AU" sz="1200" kern="1200" dirty="0" smtClean="0">
                <a:solidFill>
                  <a:schemeClr val="tx1"/>
                </a:solidFill>
                <a:latin typeface="+mn-lt"/>
                <a:ea typeface="+mn-ea"/>
                <a:cs typeface="+mn-cs"/>
              </a:rPr>
              <a:t>();</a:t>
            </a: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Console.ReadLine</a:t>
            </a:r>
            <a:r>
              <a:rPr lang="en-AU" sz="1200" kern="1200" dirty="0" smtClean="0">
                <a:solidFill>
                  <a:schemeClr val="tx1"/>
                </a:solidFill>
                <a:latin typeface="+mn-lt"/>
                <a:ea typeface="+mn-ea"/>
                <a:cs typeface="+mn-cs"/>
              </a:rPr>
              <a:t>();</a:t>
            </a:r>
          </a:p>
          <a:p>
            <a:endParaRPr lang="en-AU" sz="1200" kern="1200" dirty="0" smtClean="0">
              <a:solidFill>
                <a:schemeClr val="tx1"/>
              </a:solidFill>
              <a:latin typeface="+mn-lt"/>
              <a:ea typeface="+mn-ea"/>
              <a:cs typeface="+mn-cs"/>
            </a:endParaRPr>
          </a:p>
          <a:p>
            <a:r>
              <a:rPr lang="en-AU" sz="1200" kern="1200" dirty="0" smtClean="0">
                <a:solidFill>
                  <a:schemeClr val="tx1"/>
                </a:solidFill>
                <a:latin typeface="+mn-lt"/>
                <a:ea typeface="+mn-ea"/>
                <a:cs typeface="+mn-cs"/>
              </a:rPr>
              <a:t>        }</a:t>
            </a:r>
          </a:p>
          <a:p>
            <a:endParaRPr lang="en-AU" sz="1200" kern="1200" dirty="0" smtClean="0">
              <a:solidFill>
                <a:schemeClr val="tx1"/>
              </a:solidFill>
              <a:latin typeface="+mn-lt"/>
              <a:ea typeface="+mn-ea"/>
              <a:cs typeface="+mn-cs"/>
            </a:endParaRPr>
          </a:p>
          <a:p>
            <a:r>
              <a:rPr lang="en-AU" sz="1200" kern="1200" dirty="0" smtClean="0">
                <a:solidFill>
                  <a:schemeClr val="tx1"/>
                </a:solidFill>
                <a:latin typeface="+mn-lt"/>
                <a:ea typeface="+mn-ea"/>
                <a:cs typeface="+mn-cs"/>
              </a:rPr>
              <a:t>        private static </a:t>
            </a:r>
            <a:r>
              <a:rPr lang="en-AU" sz="1200" kern="1200" dirty="0" err="1" smtClean="0">
                <a:solidFill>
                  <a:schemeClr val="tx1"/>
                </a:solidFill>
                <a:latin typeface="+mn-lt"/>
                <a:ea typeface="+mn-ea"/>
                <a:cs typeface="+mn-cs"/>
              </a:rPr>
              <a:t>async</a:t>
            </a:r>
            <a:r>
              <a:rPr lang="en-AU" sz="1200" kern="1200" dirty="0" smtClean="0">
                <a:solidFill>
                  <a:schemeClr val="tx1"/>
                </a:solidFill>
                <a:latin typeface="+mn-lt"/>
                <a:ea typeface="+mn-ea"/>
                <a:cs typeface="+mn-cs"/>
              </a:rPr>
              <a:t> void </a:t>
            </a:r>
            <a:r>
              <a:rPr lang="en-AU" sz="1200" kern="1200" dirty="0" err="1" smtClean="0">
                <a:solidFill>
                  <a:schemeClr val="tx1"/>
                </a:solidFill>
                <a:latin typeface="+mn-lt"/>
                <a:ea typeface="+mn-ea"/>
                <a:cs typeface="+mn-cs"/>
              </a:rPr>
              <a:t>SendNotificationAsync</a:t>
            </a:r>
            <a:r>
              <a:rPr lang="en-AU" sz="1200" kern="1200" dirty="0" smtClean="0">
                <a:solidFill>
                  <a:schemeClr val="tx1"/>
                </a:solidFill>
                <a:latin typeface="+mn-lt"/>
                <a:ea typeface="+mn-ea"/>
                <a:cs typeface="+mn-cs"/>
              </a:rPr>
              <a:t>()</a:t>
            </a:r>
          </a:p>
          <a:p>
            <a:r>
              <a:rPr lang="en-AU" sz="1200" kern="1200" dirty="0" smtClean="0">
                <a:solidFill>
                  <a:schemeClr val="tx1"/>
                </a:solidFill>
                <a:latin typeface="+mn-lt"/>
                <a:ea typeface="+mn-ea"/>
                <a:cs typeface="+mn-cs"/>
              </a:rPr>
              <a:t>        {</a:t>
            </a:r>
          </a:p>
          <a:p>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NotificationHubClient</a:t>
            </a:r>
            <a:r>
              <a:rPr lang="en-AU" sz="1200" kern="1200" dirty="0" smtClean="0">
                <a:solidFill>
                  <a:schemeClr val="tx1"/>
                </a:solidFill>
                <a:latin typeface="+mn-lt"/>
                <a:ea typeface="+mn-ea"/>
                <a:cs typeface="+mn-cs"/>
              </a:rPr>
              <a:t> hub = </a:t>
            </a:r>
            <a:r>
              <a:rPr lang="en-AU" sz="1200" kern="1200" dirty="0" err="1" smtClean="0">
                <a:solidFill>
                  <a:schemeClr val="tx1"/>
                </a:solidFill>
                <a:latin typeface="+mn-lt"/>
                <a:ea typeface="+mn-ea"/>
                <a:cs typeface="+mn-cs"/>
              </a:rPr>
              <a:t>NotificationHubClient.CreateClientFromConnectionString</a:t>
            </a:r>
            <a:r>
              <a:rPr lang="en-AU" sz="1200" kern="1200" dirty="0" smtClean="0">
                <a:solidFill>
                  <a:schemeClr val="tx1"/>
                </a:solidFill>
                <a:latin typeface="+mn-lt"/>
                <a:ea typeface="+mn-ea"/>
                <a:cs typeface="+mn-cs"/>
              </a:rPr>
              <a:t>("Endpoint=sb://demohub-ns.servicebus.windows.net/;SharedAccessKeyName=DefaultFullSharedAccessSignature;SharedAccessKey=xDgvUwA0mN6ETkBO/FdAePWRXoPj0Y29g4LYHoz5Mew=", "</a:t>
            </a:r>
            <a:r>
              <a:rPr lang="en-AU" sz="1200" kern="1200" dirty="0" err="1" smtClean="0">
                <a:solidFill>
                  <a:schemeClr val="tx1"/>
                </a:solidFill>
                <a:latin typeface="+mn-lt"/>
                <a:ea typeface="+mn-ea"/>
                <a:cs typeface="+mn-cs"/>
              </a:rPr>
              <a:t>demohub</a:t>
            </a:r>
            <a:r>
              <a:rPr lang="en-AU" sz="1200" kern="1200" dirty="0" smtClean="0">
                <a:solidFill>
                  <a:schemeClr val="tx1"/>
                </a:solidFill>
                <a:latin typeface="+mn-lt"/>
                <a:ea typeface="+mn-ea"/>
                <a:cs typeface="+mn-cs"/>
              </a:rPr>
              <a:t>");</a:t>
            </a:r>
          </a:p>
          <a:p>
            <a:r>
              <a:rPr lang="en-AU" sz="1200" kern="1200" dirty="0" smtClean="0">
                <a:solidFill>
                  <a:schemeClr val="tx1"/>
                </a:solidFill>
                <a:latin typeface="+mn-lt"/>
                <a:ea typeface="+mn-ea"/>
                <a:cs typeface="+mn-cs"/>
              </a:rPr>
              <a:t>            string toast = "&lt;?xml version=\"1.0\" encoding=\"utf-8\"?&gt;" +</a:t>
            </a:r>
          </a:p>
          <a:p>
            <a:r>
              <a:rPr lang="en-AU" sz="1200" kern="1200" dirty="0" smtClean="0">
                <a:solidFill>
                  <a:schemeClr val="tx1"/>
                </a:solidFill>
                <a:latin typeface="+mn-lt"/>
                <a:ea typeface="+mn-ea"/>
                <a:cs typeface="+mn-cs"/>
              </a:rPr>
              <a:t>                "&lt;</a:t>
            </a:r>
            <a:r>
              <a:rPr lang="en-AU" sz="1200" kern="1200" dirty="0" err="1" smtClean="0">
                <a:solidFill>
                  <a:schemeClr val="tx1"/>
                </a:solidFill>
                <a:latin typeface="+mn-lt"/>
                <a:ea typeface="+mn-ea"/>
                <a:cs typeface="+mn-cs"/>
              </a:rPr>
              <a:t>wp:Notification</a:t>
            </a:r>
            <a:r>
              <a:rPr lang="en-AU" sz="1200" kern="1200" dirty="0" smtClean="0">
                <a:solidFill>
                  <a:schemeClr val="tx1"/>
                </a:solidFill>
                <a:latin typeface="+mn-lt"/>
                <a:ea typeface="+mn-ea"/>
                <a:cs typeface="+mn-cs"/>
              </a:rPr>
              <a:t> </a:t>
            </a:r>
            <a:r>
              <a:rPr lang="en-AU" sz="1200" kern="1200" dirty="0" err="1" smtClean="0">
                <a:solidFill>
                  <a:schemeClr val="tx1"/>
                </a:solidFill>
                <a:latin typeface="+mn-lt"/>
                <a:ea typeface="+mn-ea"/>
                <a:cs typeface="+mn-cs"/>
              </a:rPr>
              <a:t>xmlns:wp</a:t>
            </a:r>
            <a:r>
              <a:rPr lang="en-AU" sz="1200" kern="1200" dirty="0" smtClean="0">
                <a:solidFill>
                  <a:schemeClr val="tx1"/>
                </a:solidFill>
                <a:latin typeface="+mn-lt"/>
                <a:ea typeface="+mn-ea"/>
                <a:cs typeface="+mn-cs"/>
              </a:rPr>
              <a:t>=\"</a:t>
            </a:r>
            <a:r>
              <a:rPr lang="en-AU" sz="1200" kern="1200" dirty="0" err="1" smtClean="0">
                <a:solidFill>
                  <a:schemeClr val="tx1"/>
                </a:solidFill>
                <a:latin typeface="+mn-lt"/>
                <a:ea typeface="+mn-ea"/>
                <a:cs typeface="+mn-cs"/>
              </a:rPr>
              <a:t>WPNotification</a:t>
            </a:r>
            <a:r>
              <a:rPr lang="en-AU" sz="1200" kern="1200" dirty="0" smtClean="0">
                <a:solidFill>
                  <a:schemeClr val="tx1"/>
                </a:solidFill>
                <a:latin typeface="+mn-lt"/>
                <a:ea typeface="+mn-ea"/>
                <a:cs typeface="+mn-cs"/>
              </a:rPr>
              <a:t>\"&gt;" +</a:t>
            </a:r>
          </a:p>
          <a:p>
            <a:r>
              <a:rPr lang="en-AU" sz="1200" kern="1200" dirty="0" smtClean="0">
                <a:solidFill>
                  <a:schemeClr val="tx1"/>
                </a:solidFill>
                <a:latin typeface="+mn-lt"/>
                <a:ea typeface="+mn-ea"/>
                <a:cs typeface="+mn-cs"/>
              </a:rPr>
              <a:t>                   "&lt;</a:t>
            </a:r>
            <a:r>
              <a:rPr lang="en-AU" sz="1200" kern="1200" dirty="0" err="1" smtClean="0">
                <a:solidFill>
                  <a:schemeClr val="tx1"/>
                </a:solidFill>
                <a:latin typeface="+mn-lt"/>
                <a:ea typeface="+mn-ea"/>
                <a:cs typeface="+mn-cs"/>
              </a:rPr>
              <a:t>wp:Toast</a:t>
            </a:r>
            <a:r>
              <a:rPr lang="en-AU" sz="1200" kern="1200" dirty="0" smtClean="0">
                <a:solidFill>
                  <a:schemeClr val="tx1"/>
                </a:solidFill>
                <a:latin typeface="+mn-lt"/>
                <a:ea typeface="+mn-ea"/>
                <a:cs typeface="+mn-cs"/>
              </a:rPr>
              <a:t>&gt;" +</a:t>
            </a:r>
          </a:p>
          <a:p>
            <a:r>
              <a:rPr lang="en-AU" sz="1200" kern="1200" dirty="0" smtClean="0">
                <a:solidFill>
                  <a:schemeClr val="tx1"/>
                </a:solidFill>
                <a:latin typeface="+mn-lt"/>
                <a:ea typeface="+mn-ea"/>
                <a:cs typeface="+mn-cs"/>
              </a:rPr>
              <a:t>                        "&lt;wp:Text1&gt;Hello from a .NET App!&lt;/wp:Text1&gt;" +</a:t>
            </a:r>
          </a:p>
          <a:p>
            <a:r>
              <a:rPr lang="en-AU" sz="1200" kern="1200" dirty="0" smtClean="0">
                <a:solidFill>
                  <a:schemeClr val="tx1"/>
                </a:solidFill>
                <a:latin typeface="+mn-lt"/>
                <a:ea typeface="+mn-ea"/>
                <a:cs typeface="+mn-cs"/>
              </a:rPr>
              <a:t>                   "&lt;/</a:t>
            </a:r>
            <a:r>
              <a:rPr lang="en-AU" sz="1200" kern="1200" dirty="0" err="1" smtClean="0">
                <a:solidFill>
                  <a:schemeClr val="tx1"/>
                </a:solidFill>
                <a:latin typeface="+mn-lt"/>
                <a:ea typeface="+mn-ea"/>
                <a:cs typeface="+mn-cs"/>
              </a:rPr>
              <a:t>wp:Toast</a:t>
            </a:r>
            <a:r>
              <a:rPr lang="en-AU" sz="1200" kern="1200" dirty="0" smtClean="0">
                <a:solidFill>
                  <a:schemeClr val="tx1"/>
                </a:solidFill>
                <a:latin typeface="+mn-lt"/>
                <a:ea typeface="+mn-ea"/>
                <a:cs typeface="+mn-cs"/>
              </a:rPr>
              <a:t>&gt; " +</a:t>
            </a:r>
          </a:p>
          <a:p>
            <a:r>
              <a:rPr lang="en-AU" sz="1200" kern="1200" dirty="0" smtClean="0">
                <a:solidFill>
                  <a:schemeClr val="tx1"/>
                </a:solidFill>
                <a:latin typeface="+mn-lt"/>
                <a:ea typeface="+mn-ea"/>
                <a:cs typeface="+mn-cs"/>
              </a:rPr>
              <a:t>                "&lt;/</a:t>
            </a:r>
            <a:r>
              <a:rPr lang="en-AU" sz="1200" kern="1200" dirty="0" err="1" smtClean="0">
                <a:solidFill>
                  <a:schemeClr val="tx1"/>
                </a:solidFill>
                <a:latin typeface="+mn-lt"/>
                <a:ea typeface="+mn-ea"/>
                <a:cs typeface="+mn-cs"/>
              </a:rPr>
              <a:t>wp:Notification</a:t>
            </a:r>
            <a:r>
              <a:rPr lang="en-AU" sz="1200" kern="1200" dirty="0" smtClean="0">
                <a:solidFill>
                  <a:schemeClr val="tx1"/>
                </a:solidFill>
                <a:latin typeface="+mn-lt"/>
                <a:ea typeface="+mn-ea"/>
                <a:cs typeface="+mn-cs"/>
              </a:rPr>
              <a:t>&gt;";</a:t>
            </a:r>
          </a:p>
          <a:p>
            <a:r>
              <a:rPr lang="en-AU" sz="1200" kern="1200" dirty="0" smtClean="0">
                <a:solidFill>
                  <a:schemeClr val="tx1"/>
                </a:solidFill>
                <a:latin typeface="+mn-lt"/>
                <a:ea typeface="+mn-ea"/>
                <a:cs typeface="+mn-cs"/>
              </a:rPr>
              <a:t>            await </a:t>
            </a:r>
            <a:r>
              <a:rPr lang="en-AU" sz="1200" kern="1200" dirty="0" err="1" smtClean="0">
                <a:solidFill>
                  <a:schemeClr val="tx1"/>
                </a:solidFill>
                <a:latin typeface="+mn-lt"/>
                <a:ea typeface="+mn-ea"/>
                <a:cs typeface="+mn-cs"/>
              </a:rPr>
              <a:t>hub.SendMpnsNativeNotificationAsync</a:t>
            </a:r>
            <a:r>
              <a:rPr lang="en-AU" sz="1200" kern="1200" dirty="0" smtClean="0">
                <a:solidFill>
                  <a:schemeClr val="tx1"/>
                </a:solidFill>
                <a:latin typeface="+mn-lt"/>
                <a:ea typeface="+mn-ea"/>
                <a:cs typeface="+mn-cs"/>
              </a:rPr>
              <a:t>(toast);</a:t>
            </a:r>
          </a:p>
          <a:p>
            <a:r>
              <a:rPr lang="en-AU" sz="1200" kern="1200" dirty="0" smtClean="0">
                <a:solidFill>
                  <a:schemeClr val="tx1"/>
                </a:solidFill>
                <a:latin typeface="+mn-lt"/>
                <a:ea typeface="+mn-ea"/>
                <a:cs typeface="+mn-cs"/>
              </a:rPr>
              <a:t>        }</a:t>
            </a:r>
            <a:endParaRPr lang="en-AU" dirty="0"/>
          </a:p>
        </p:txBody>
      </p:sp>
      <p:sp>
        <p:nvSpPr>
          <p:cNvPr id="4" name="Slide Number Placeholder 3"/>
          <p:cNvSpPr>
            <a:spLocks noGrp="1"/>
          </p:cNvSpPr>
          <p:nvPr>
            <p:ph type="sldNum" sz="quarter" idx="10"/>
          </p:nvPr>
        </p:nvSpPr>
        <p:spPr/>
        <p:txBody>
          <a:bodyPr/>
          <a:lstStyle/>
          <a:p>
            <a:fld id="{3E6C1CF0-316C-4904-A0F9-3EEDE72BDC86}" type="slidenum">
              <a:rPr lang="en-US" smtClean="0"/>
              <a:t>39</a:t>
            </a:fld>
            <a:endParaRPr lang="en-US"/>
          </a:p>
        </p:txBody>
      </p:sp>
    </p:spTree>
    <p:extLst>
      <p:ext uri="{BB962C8B-B14F-4D97-AF65-F5344CB8AC3E}">
        <p14:creationId xmlns:p14="http://schemas.microsoft.com/office/powerpoint/2010/main" val="146968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There</a:t>
            </a:r>
            <a:r>
              <a:rPr lang="en-US" sz="1600" baseline="0" dirty="0" smtClean="0"/>
              <a:t> are actually so many points at which we can integrate with Windows Phone that it is impossible to touch on all of them in a singe hour presentation. But in this session we will cover the newest and most exciting features in Windows Phone 8 along with some practical examples of how to implement these features.</a:t>
            </a:r>
          </a:p>
          <a:p>
            <a:endParaRPr lang="en-US" sz="1600" baseline="0" dirty="0" smtClean="0"/>
          </a:p>
          <a:p>
            <a:r>
              <a:rPr lang="en-US" sz="1600" baseline="0" dirty="0" smtClean="0"/>
              <a:t>We’ll cover Live Tiles and the new ability to create tiles that more closely integrate with the tile style of native applications. We’ll cover the Lock Screen notifications that allow our app to send numbered notifications that will show up </a:t>
            </a:r>
            <a:r>
              <a:rPr lang="en-US" sz="1600" baseline="0" dirty="0" err="1" smtClean="0"/>
              <a:t>evern</a:t>
            </a:r>
            <a:r>
              <a:rPr lang="en-US" sz="1600" baseline="0" dirty="0" smtClean="0"/>
              <a:t> when the phone is locked, similar to the notifications we see from messaging, email and telephone.</a:t>
            </a:r>
            <a:br>
              <a:rPr lang="en-US" sz="1600" baseline="0" dirty="0" smtClean="0"/>
            </a:br>
            <a:endParaRPr lang="en-US" sz="1600" baseline="0" dirty="0" smtClean="0"/>
          </a:p>
          <a:p>
            <a:r>
              <a:rPr lang="en-US" sz="1600" baseline="0" dirty="0" smtClean="0"/>
              <a:t>Then we’ll look at Lenses, which allows developers to extend the capabilities of the native camera application.</a:t>
            </a:r>
          </a:p>
        </p:txBody>
      </p:sp>
      <p:sp>
        <p:nvSpPr>
          <p:cNvPr id="4" name="Slide Number Placeholder 3"/>
          <p:cNvSpPr>
            <a:spLocks noGrp="1"/>
          </p:cNvSpPr>
          <p:nvPr>
            <p:ph type="sldNum" sz="quarter" idx="10"/>
          </p:nvPr>
        </p:nvSpPr>
        <p:spPr/>
        <p:txBody>
          <a:bodyPr/>
          <a:lstStyle/>
          <a:p>
            <a:fld id="{3E6C1CF0-316C-4904-A0F9-3EEDE72BDC86}" type="slidenum">
              <a:rPr lang="en-US" smtClean="0"/>
              <a:t>4</a:t>
            </a:fld>
            <a:endParaRPr lang="en-US"/>
          </a:p>
        </p:txBody>
      </p:sp>
    </p:spTree>
    <p:extLst>
      <p:ext uri="{BB962C8B-B14F-4D97-AF65-F5344CB8AC3E}">
        <p14:creationId xmlns:p14="http://schemas.microsoft.com/office/powerpoint/2010/main" val="2726225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a:t>
            </a:r>
            <a:r>
              <a:rPr lang="en-US" baseline="0" dirty="0" smtClean="0"/>
              <a:t> let’s talk about the most visible, most fun Windows Phone integration point… the Tiles.</a:t>
            </a:r>
            <a:endParaRPr lang="en-US" dirty="0" smtClean="0"/>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5</a:t>
            </a:fld>
            <a:endParaRPr lang="en-US"/>
          </a:p>
        </p:txBody>
      </p:sp>
    </p:spTree>
    <p:extLst>
      <p:ext uri="{BB962C8B-B14F-4D97-AF65-F5344CB8AC3E}">
        <p14:creationId xmlns:p14="http://schemas.microsoft.com/office/powerpoint/2010/main" val="3120572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200" dirty="0" smtClean="0">
                <a:ea typeface="Calibri"/>
                <a:cs typeface="Times New Roman"/>
              </a:rPr>
              <a:t>The large tiles on the Start screen is a key differentiator for Windows Phone compared to the UI of other smartphone platforms. Windows Phone users love this ‘glance and go’ feature which enables them to look at their start screen, see what information has changed on the tiles and tap on a tile to launch the associated app. The start screen becomes a very personal reflection of what is important to that phones owner as users customize it to suit their own interests.</a:t>
            </a:r>
          </a:p>
          <a:p>
            <a:pPr>
              <a:lnSpc>
                <a:spcPct val="115000"/>
              </a:lnSpc>
              <a:spcAft>
                <a:spcPts val="1000"/>
              </a:spcAft>
            </a:pPr>
            <a:endParaRPr lang="en-US" sz="1200" dirty="0" smtClean="0">
              <a:ea typeface="Calibri"/>
              <a:cs typeface="Times New Roman"/>
            </a:endParaRPr>
          </a:p>
          <a:p>
            <a:pPr>
              <a:lnSpc>
                <a:spcPct val="115000"/>
              </a:lnSpc>
              <a:spcAft>
                <a:spcPts val="1000"/>
              </a:spcAft>
            </a:pPr>
            <a:r>
              <a:rPr lang="en-US" sz="1200" dirty="0" smtClean="0">
                <a:ea typeface="Calibri"/>
                <a:cs typeface="Times New Roman"/>
              </a:rPr>
              <a:t>The tiles are known as ‘Live Tiles’ because the information on them updates, such as the number of missed calls, unread emails etc. In Windows Phone 7.0, developers could only update the Live Tile of their application by running code on a server which sent updates via MPNS (Microsoft Push Notifications Services).  Push notifications is covered in a later module.</a:t>
            </a:r>
          </a:p>
          <a:p>
            <a:pPr>
              <a:lnSpc>
                <a:spcPct val="115000"/>
              </a:lnSpc>
              <a:spcAft>
                <a:spcPts val="1000"/>
              </a:spcAft>
            </a:pPr>
            <a:endParaRPr lang="en-US" sz="1200" dirty="0" smtClean="0">
              <a:ea typeface="Calibri"/>
              <a:cs typeface="Times New Roman"/>
            </a:endParaRPr>
          </a:p>
          <a:p>
            <a:pPr>
              <a:lnSpc>
                <a:spcPct val="115000"/>
              </a:lnSpc>
              <a:spcAft>
                <a:spcPts val="1000"/>
              </a:spcAft>
            </a:pPr>
            <a:r>
              <a:rPr lang="en-US" sz="1200" dirty="0" smtClean="0">
                <a:ea typeface="Calibri"/>
                <a:cs typeface="Times New Roman"/>
              </a:rPr>
              <a:t>In Windows Phone 7.5 ‘Mango’, developers can now write code in their apps that uses the new Local Tiles API to create and update tiles directly from the app running on the phone. You can also run code to update tiles from background agents.</a:t>
            </a:r>
            <a:endParaRPr lang="en-US" sz="1200" dirty="0">
              <a:ea typeface="Calibri"/>
              <a:cs typeface="Times New Roman"/>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6</a:t>
            </a:fld>
            <a:endParaRPr lang="en-US"/>
          </a:p>
        </p:txBody>
      </p:sp>
    </p:spTree>
    <p:extLst>
      <p:ext uri="{BB962C8B-B14F-4D97-AF65-F5344CB8AC3E}">
        <p14:creationId xmlns:p14="http://schemas.microsoft.com/office/powerpoint/2010/main" val="3728254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sz="1600" b="1" dirty="0" smtClean="0">
                <a:solidFill>
                  <a:srgbClr val="4F81BD"/>
                </a:solidFill>
                <a:latin typeface="Cambria"/>
                <a:ea typeface="Times New Roman"/>
                <a:cs typeface="Times New Roman"/>
              </a:rPr>
              <a:t>Live Tiles 101</a:t>
            </a:r>
          </a:p>
          <a:p>
            <a:pPr>
              <a:lnSpc>
                <a:spcPct val="115000"/>
              </a:lnSpc>
              <a:spcAft>
                <a:spcPts val="1000"/>
              </a:spcAft>
            </a:pPr>
            <a:r>
              <a:rPr lang="en-US" sz="1200" dirty="0" smtClean="0">
                <a:ea typeface="Calibri"/>
                <a:cs typeface="Times New Roman"/>
              </a:rPr>
              <a:t>A live tile is a shortcut to an app: when the user taps on it, the corresponding app opens.</a:t>
            </a:r>
          </a:p>
          <a:p>
            <a:pPr>
              <a:lnSpc>
                <a:spcPct val="115000"/>
              </a:lnSpc>
              <a:spcAft>
                <a:spcPts val="1000"/>
              </a:spcAft>
            </a:pPr>
            <a:endParaRPr lang="en-US" sz="1200" dirty="0" smtClean="0">
              <a:ea typeface="Calibri"/>
              <a:cs typeface="Times New Roman"/>
            </a:endParaRPr>
          </a:p>
          <a:p>
            <a:pPr>
              <a:lnSpc>
                <a:spcPct val="115000"/>
              </a:lnSpc>
              <a:spcAft>
                <a:spcPts val="1000"/>
              </a:spcAft>
            </a:pPr>
            <a:r>
              <a:rPr lang="en-US" sz="1200" dirty="0" smtClean="0">
                <a:ea typeface="Calibri"/>
                <a:cs typeface="Times New Roman"/>
              </a:rPr>
              <a:t>The appearance of a tile can be static, or it can update to report changed information to the user.</a:t>
            </a:r>
          </a:p>
          <a:p>
            <a:pPr>
              <a:lnSpc>
                <a:spcPct val="115000"/>
              </a:lnSpc>
              <a:spcAft>
                <a:spcPts val="1000"/>
              </a:spcAft>
            </a:pPr>
            <a:endParaRPr lang="en-US" sz="1200" dirty="0" smtClean="0">
              <a:ea typeface="Calibri"/>
              <a:cs typeface="Times New Roman"/>
            </a:endParaRPr>
          </a:p>
          <a:p>
            <a:pPr>
              <a:lnSpc>
                <a:spcPct val="115000"/>
              </a:lnSpc>
              <a:spcAft>
                <a:spcPts val="1000"/>
              </a:spcAft>
            </a:pPr>
            <a:r>
              <a:rPr lang="en-US" sz="1200" dirty="0" smtClean="0">
                <a:ea typeface="Calibri"/>
                <a:cs typeface="Times New Roman"/>
              </a:rPr>
              <a:t>There are two sizes, small and large. The double-width tiles are only available for use by the built-in experiences.</a:t>
            </a:r>
          </a:p>
          <a:p>
            <a:pPr>
              <a:lnSpc>
                <a:spcPct val="115000"/>
              </a:lnSpc>
              <a:spcAft>
                <a:spcPts val="1000"/>
              </a:spcAft>
            </a:pPr>
            <a:endParaRPr lang="en-US" sz="1200" dirty="0" smtClean="0">
              <a:ea typeface="Calibri"/>
              <a:cs typeface="Times New Roman"/>
            </a:endParaRPr>
          </a:p>
          <a:p>
            <a:pPr>
              <a:lnSpc>
                <a:spcPct val="115000"/>
              </a:lnSpc>
              <a:spcAft>
                <a:spcPts val="1000"/>
              </a:spcAft>
            </a:pPr>
            <a:r>
              <a:rPr lang="en-US" sz="1200" dirty="0" smtClean="0">
                <a:ea typeface="Calibri"/>
                <a:cs typeface="Times New Roman"/>
              </a:rPr>
              <a:t>The only way that the main application tile for an app can be pinned to the start screen, is if the user taps and holds on the app from the programs menu, and then taps ‘Pin to Start’.</a:t>
            </a:r>
          </a:p>
          <a:p>
            <a:pPr>
              <a:lnSpc>
                <a:spcPct val="115000"/>
              </a:lnSpc>
              <a:spcAft>
                <a:spcPts val="1000"/>
              </a:spcAft>
            </a:pPr>
            <a:endParaRPr lang="en-US" sz="1200" dirty="0" smtClean="0">
              <a:ea typeface="Calibri"/>
              <a:cs typeface="Times New Roman"/>
            </a:endParaRPr>
          </a:p>
          <a:p>
            <a:pPr>
              <a:lnSpc>
                <a:spcPct val="115000"/>
              </a:lnSpc>
              <a:spcAft>
                <a:spcPts val="1000"/>
              </a:spcAft>
            </a:pPr>
            <a:r>
              <a:rPr lang="en-US" sz="1200" dirty="0" smtClean="0">
                <a:ea typeface="Calibri"/>
                <a:cs typeface="Times New Roman"/>
              </a:rPr>
              <a:t>The user can tap and hold on any tile on the start screen to enable edit mode, were the user can reorder the start screen tiles, or delete a tile.</a:t>
            </a:r>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7</a:t>
            </a:fld>
            <a:endParaRPr lang="en-US"/>
          </a:p>
        </p:txBody>
      </p:sp>
    </p:spTree>
    <p:extLst>
      <p:ext uri="{BB962C8B-B14F-4D97-AF65-F5344CB8AC3E}">
        <p14:creationId xmlns:p14="http://schemas.microsoft.com/office/powerpoint/2010/main" val="3401567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GB" sz="1600" dirty="0" smtClean="0"/>
              <a:t>There are several things you can do with Tiles: </a:t>
            </a:r>
          </a:p>
          <a:p>
            <a:pPr marL="171450" indent="-171450">
              <a:lnSpc>
                <a:spcPct val="115000"/>
              </a:lnSpc>
              <a:spcBef>
                <a:spcPts val="1000"/>
              </a:spcBef>
              <a:buFont typeface="Arial" panose="020B0604020202020204" pitchFamily="34" charset="0"/>
              <a:buChar char="•"/>
            </a:pPr>
            <a:r>
              <a:rPr lang="en-GB" sz="1600" dirty="0" smtClean="0"/>
              <a:t>Support multiple sizes, customizable by your customer.</a:t>
            </a:r>
          </a:p>
          <a:p>
            <a:pPr marL="171450" indent="-171450">
              <a:lnSpc>
                <a:spcPct val="115000"/>
              </a:lnSpc>
              <a:spcBef>
                <a:spcPts val="1000"/>
              </a:spcBef>
              <a:buFont typeface="Arial" panose="020B0604020202020204" pitchFamily="34" charset="0"/>
              <a:buChar char="•"/>
            </a:pPr>
            <a:r>
              <a:rPr lang="en-GB" sz="1600" dirty="0" smtClean="0"/>
              <a:t>Choose from one of three visual templates to help your app stand out.</a:t>
            </a:r>
          </a:p>
          <a:p>
            <a:pPr marL="171450" indent="-171450">
              <a:lnSpc>
                <a:spcPct val="115000"/>
              </a:lnSpc>
              <a:spcBef>
                <a:spcPts val="1000"/>
              </a:spcBef>
              <a:buFont typeface="Arial" panose="020B0604020202020204" pitchFamily="34" charset="0"/>
              <a:buChar char="•"/>
            </a:pPr>
            <a:r>
              <a:rPr lang="en-GB" sz="1600" dirty="0" smtClean="0"/>
              <a:t>Offer a variety of secondary Tiles.</a:t>
            </a:r>
          </a:p>
          <a:p>
            <a:pPr marL="171450" indent="-171450">
              <a:lnSpc>
                <a:spcPct val="115000"/>
              </a:lnSpc>
              <a:spcBef>
                <a:spcPts val="1000"/>
              </a:spcBef>
              <a:buFont typeface="Arial" panose="020B0604020202020204" pitchFamily="34" charset="0"/>
              <a:buChar char="•"/>
            </a:pPr>
            <a:r>
              <a:rPr lang="en-GB" sz="1600" dirty="0" smtClean="0"/>
              <a:t>Control which page your customers land on when clicking on your secondary Tiles.</a:t>
            </a:r>
          </a:p>
          <a:p>
            <a:pPr marL="171450" indent="-171450">
              <a:lnSpc>
                <a:spcPct val="115000"/>
              </a:lnSpc>
              <a:spcBef>
                <a:spcPts val="1000"/>
              </a:spcBef>
              <a:buFont typeface="Arial" panose="020B0604020202020204" pitchFamily="34" charset="0"/>
              <a:buChar char="•"/>
            </a:pPr>
            <a:endParaRPr lang="en-GB" sz="1600" dirty="0" smtClean="0"/>
          </a:p>
          <a:p>
            <a:pPr marL="0" indent="0">
              <a:lnSpc>
                <a:spcPct val="115000"/>
              </a:lnSpc>
              <a:spcBef>
                <a:spcPts val="1000"/>
              </a:spcBef>
              <a:buFont typeface="Arial" panose="020B0604020202020204" pitchFamily="34" charset="0"/>
              <a:buNone/>
            </a:pPr>
            <a:r>
              <a:rPr lang="en-GB" sz="1600" dirty="0" smtClean="0"/>
              <a:t>The</a:t>
            </a:r>
            <a:r>
              <a:rPr lang="en-GB" sz="1600" baseline="0" dirty="0" smtClean="0"/>
              <a:t> Tile API wraps the OS Tile experience so 3</a:t>
            </a:r>
            <a:r>
              <a:rPr lang="en-GB" sz="1600" baseline="30000" dirty="0" smtClean="0"/>
              <a:t>rd</a:t>
            </a:r>
            <a:r>
              <a:rPr lang="en-GB" sz="1600" baseline="0" dirty="0" smtClean="0"/>
              <a:t> party app developers have access to exactly the same tile functionality as the built-in apps.</a:t>
            </a:r>
            <a:endParaRPr lang="en-GB" sz="1600" dirty="0" smtClean="0"/>
          </a:p>
          <a:p>
            <a:pPr>
              <a:lnSpc>
                <a:spcPct val="115000"/>
              </a:lnSpc>
              <a:spcBef>
                <a:spcPts val="1000"/>
              </a:spcBef>
            </a:pPr>
            <a:endParaRPr lang="en-US" sz="1600" dirty="0"/>
          </a:p>
        </p:txBody>
      </p:sp>
      <p:sp>
        <p:nvSpPr>
          <p:cNvPr id="4" name="Slide Number Placeholder 3"/>
          <p:cNvSpPr>
            <a:spLocks noGrp="1"/>
          </p:cNvSpPr>
          <p:nvPr>
            <p:ph type="sldNum" sz="quarter" idx="10"/>
          </p:nvPr>
        </p:nvSpPr>
        <p:spPr/>
        <p:txBody>
          <a:bodyPr/>
          <a:lstStyle/>
          <a:p>
            <a:fld id="{3E6C1CF0-316C-4904-A0F9-3EEDE72BDC86}" type="slidenum">
              <a:rPr lang="en-US" smtClean="0"/>
              <a:t>8</a:t>
            </a:fld>
            <a:endParaRPr lang="en-US"/>
          </a:p>
        </p:txBody>
      </p:sp>
    </p:spTree>
    <p:extLst>
      <p:ext uri="{BB962C8B-B14F-4D97-AF65-F5344CB8AC3E}">
        <p14:creationId xmlns:p14="http://schemas.microsoft.com/office/powerpoint/2010/main" val="340156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r>
              <a:rPr lang="en-US" dirty="0" smtClean="0"/>
              <a:t>These sizes are </a:t>
            </a:r>
            <a:r>
              <a:rPr lang="en-US" dirty="0" err="1" smtClean="0"/>
              <a:t>automaticaly</a:t>
            </a:r>
            <a:r>
              <a:rPr lang="en-US" baseline="0" dirty="0" smtClean="0"/>
              <a:t> scaled for the other screen resolutions </a:t>
            </a:r>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9</a:t>
            </a:fld>
            <a:endParaRPr lang="en-US"/>
          </a:p>
        </p:txBody>
      </p:sp>
    </p:spTree>
    <p:extLst>
      <p:ext uri="{BB962C8B-B14F-4D97-AF65-F5344CB8AC3E}">
        <p14:creationId xmlns:p14="http://schemas.microsoft.com/office/powerpoint/2010/main" val="223954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7435851"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7435851"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7435851"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8304213"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Freeform 95"/>
          <p:cNvSpPr>
            <a:spLocks/>
          </p:cNvSpPr>
          <p:nvPr userDrawn="1"/>
        </p:nvSpPr>
        <p:spPr bwMode="black">
          <a:xfrm>
            <a:off x="8515160"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noEditPoints="1"/>
          </p:cNvSpPr>
          <p:nvPr userDrawn="1"/>
        </p:nvSpPr>
        <p:spPr bwMode="black">
          <a:xfrm>
            <a:off x="7623940"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userDrawn="1"/>
        </p:nvSpPr>
        <p:spPr bwMode="black">
          <a:xfrm>
            <a:off x="8499792" y="1566623"/>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ChangeAspect="1"/>
          </p:cNvSpPr>
          <p:nvPr userDrawn="1"/>
        </p:nvSpPr>
        <p:spPr bwMode="black">
          <a:xfrm>
            <a:off x="7673027"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823" y="4376199"/>
            <a:ext cx="1822559" cy="469249"/>
          </a:xfrm>
          <a:prstGeom prst="rect">
            <a:avLst/>
          </a:prstGeom>
        </p:spPr>
      </p:pic>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3" name="Rectangle 42"/>
          <p:cNvSpPr/>
          <p:nvPr userDrawn="1"/>
        </p:nvSpPr>
        <p:spPr>
          <a:xfrm>
            <a:off x="5699125"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4" name="Rectangle 43"/>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5699125"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Freeform 95"/>
          <p:cNvSpPr>
            <a:spLocks/>
          </p:cNvSpPr>
          <p:nvPr userDrawn="1"/>
        </p:nvSpPr>
        <p:spPr bwMode="black">
          <a:xfrm>
            <a:off x="5910072" y="154603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1"/>
          <p:cNvSpPr>
            <a:spLocks noEditPoints="1"/>
          </p:cNvSpPr>
          <p:nvPr userDrawn="1"/>
        </p:nvSpPr>
        <p:spPr bwMode="black">
          <a:xfrm>
            <a:off x="6755576"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noEditPoints="1"/>
          </p:cNvSpPr>
          <p:nvPr userDrawn="1"/>
        </p:nvSpPr>
        <p:spPr bwMode="black">
          <a:xfrm>
            <a:off x="6763066"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2" name="Rectangle 51"/>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6" name="Rectangle 55"/>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7"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108"/>
          <p:cNvSpPr>
            <a:spLocks noEditPoints="1"/>
          </p:cNvSpPr>
          <p:nvPr userDrawn="1"/>
        </p:nvSpPr>
        <p:spPr bwMode="black">
          <a:xfrm>
            <a:off x="8505785" y="2375795"/>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166"/>
          <p:cNvSpPr>
            <a:spLocks noEditPoints="1"/>
          </p:cNvSpPr>
          <p:nvPr userDrawn="1"/>
        </p:nvSpPr>
        <p:spPr bwMode="black">
          <a:xfrm>
            <a:off x="7610172"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7" name="Group 3076"/>
          <p:cNvGrpSpPr/>
          <p:nvPr userDrawn="1"/>
        </p:nvGrpSpPr>
        <p:grpSpPr>
          <a:xfrm>
            <a:off x="8462414" y="3320289"/>
            <a:ext cx="431310" cy="234248"/>
            <a:chOff x="1506537" y="2403476"/>
            <a:chExt cx="4492626" cy="2439987"/>
          </a:xfrm>
        </p:grpSpPr>
        <p:sp>
          <p:nvSpPr>
            <p:cNvPr id="125"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5"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6"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 name="Picture 5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823" y="4376199"/>
            <a:ext cx="1822559" cy="469249"/>
          </a:xfrm>
          <a:prstGeom prst="rect">
            <a:avLst/>
          </a:prstGeom>
        </p:spPr>
      </p:pic>
      <p:pic>
        <p:nvPicPr>
          <p:cNvPr id="34" name="Picture 3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35" name="Picture 3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5" name="Rectangle 94"/>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77" name="Picture Placeholder 9"/>
          <p:cNvSpPr>
            <a:spLocks noGrp="1"/>
          </p:cNvSpPr>
          <p:nvPr>
            <p:ph type="pic" sz="quarter" idx="19" hasCustomPrompt="1"/>
          </p:nvPr>
        </p:nvSpPr>
        <p:spPr>
          <a:xfrm>
            <a:off x="5699126" y="1335088"/>
            <a:ext cx="1616075" cy="1607820"/>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063558"/>
            <a:ext cx="3352801" cy="1610592"/>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2579732"/>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userDrawn="1"/>
        </p:nvSpPr>
        <p:spPr>
          <a:xfrm>
            <a:off x="7435850"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2" name="Rectangle 51"/>
          <p:cNvSpPr/>
          <p:nvPr userDrawn="1"/>
        </p:nvSpPr>
        <p:spPr>
          <a:xfrm>
            <a:off x="5699125"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7435851"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8304213"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8" name="Rectangle 57"/>
          <p:cNvSpPr/>
          <p:nvPr userDrawn="1"/>
        </p:nvSpPr>
        <p:spPr>
          <a:xfrm>
            <a:off x="5699126"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9" name="Rectangle 58"/>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0" name="Rectangle 79"/>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1" name="Rectangle 80"/>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2" name="Freeform 95"/>
          <p:cNvSpPr>
            <a:spLocks/>
          </p:cNvSpPr>
          <p:nvPr userDrawn="1"/>
        </p:nvSpPr>
        <p:spPr bwMode="black">
          <a:xfrm>
            <a:off x="6778434"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userDrawn="1"/>
        </p:nvSpPr>
        <p:spPr bwMode="black">
          <a:xfrm>
            <a:off x="8492302" y="69676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noEditPoints="1"/>
          </p:cNvSpPr>
          <p:nvPr userDrawn="1"/>
        </p:nvSpPr>
        <p:spPr bwMode="black">
          <a:xfrm>
            <a:off x="7631430"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6" name="Freeform 104"/>
          <p:cNvSpPr>
            <a:spLocks noEditPoints="1"/>
          </p:cNvSpPr>
          <p:nvPr userDrawn="1"/>
        </p:nvSpPr>
        <p:spPr bwMode="black">
          <a:xfrm>
            <a:off x="7610172" y="2377771"/>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108"/>
          <p:cNvSpPr>
            <a:spLocks noEditPoints="1"/>
          </p:cNvSpPr>
          <p:nvPr userDrawn="1"/>
        </p:nvSpPr>
        <p:spPr bwMode="black">
          <a:xfrm>
            <a:off x="8505785" y="1515688"/>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166"/>
          <p:cNvSpPr>
            <a:spLocks noEditPoints="1"/>
          </p:cNvSpPr>
          <p:nvPr userDrawn="1"/>
        </p:nvSpPr>
        <p:spPr bwMode="black">
          <a:xfrm>
            <a:off x="7610172" y="1515688"/>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userDrawn="1"/>
        </p:nvGrpSpPr>
        <p:grpSpPr>
          <a:xfrm>
            <a:off x="8462414" y="2451927"/>
            <a:ext cx="431310" cy="234248"/>
            <a:chOff x="1506537" y="2403476"/>
            <a:chExt cx="4492626" cy="2439987"/>
          </a:xfrm>
        </p:grpSpPr>
        <p:sp>
          <p:nvSpPr>
            <p:cNvPr id="97"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9" name="Picture 4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823" y="4376199"/>
            <a:ext cx="1822559" cy="469249"/>
          </a:xfrm>
          <a:prstGeom prst="rect">
            <a:avLst/>
          </a:prstGeom>
        </p:spPr>
      </p:pic>
      <p:pic>
        <p:nvPicPr>
          <p:cNvPr id="34" name="Picture 3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35" name="Picture 3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6286"/>
            <a:ext cx="1053006" cy="271114"/>
          </a:xfrm>
          <a:prstGeom prst="rect">
            <a:avLst/>
          </a:prstGeom>
        </p:spPr>
      </p:pic>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87798"/>
          </a:xfrm>
        </p:spPr>
        <p:txBody>
          <a:bodyPr/>
          <a:lstStyle>
            <a:lvl1pPr>
              <a:defRPr>
                <a:gradFill>
                  <a:gsLst>
                    <a:gs pos="0">
                      <a:schemeClr val="tx1"/>
                    </a:gs>
                    <a:gs pos="100000">
                      <a:schemeClr val="tx1"/>
                    </a:gs>
                  </a:gsLst>
                  <a:lin ang="5400000" scaled="0"/>
                </a:gra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gradFill>
                  <a:gsLst>
                    <a:gs pos="0">
                      <a:schemeClr val="tx1"/>
                    </a:gs>
                    <a:gs pos="100000">
                      <a:schemeClr val="tx1"/>
                    </a:gs>
                  </a:gsLst>
                  <a:lin ang="5400000" scaled="0"/>
                </a:gradFill>
              </a:defRPr>
            </a:lvl1pPr>
          </a:lstStyle>
          <a:p>
            <a:r>
              <a:rPr lang="en-US" dirty="0" smtClean="0"/>
              <a:t>Click to place </a:t>
            </a:r>
            <a:br>
              <a:rPr lang="en-US" dirty="0" smtClean="0"/>
            </a:br>
            <a:r>
              <a:rPr lang="en-US" dirty="0" smtClean="0"/>
              <a:t>personal photo</a:t>
            </a:r>
            <a:endParaRPr lang="en-US" dirty="0"/>
          </a:p>
        </p:txBody>
      </p:sp>
      <p:sp>
        <p:nvSpPr>
          <p:cNvPr id="49" name="Text Placeholder 8"/>
          <p:cNvSpPr>
            <a:spLocks noGrp="1"/>
          </p:cNvSpPr>
          <p:nvPr>
            <p:ph type="body" sz="quarter" idx="22" hasCustomPrompt="1"/>
          </p:nvPr>
        </p:nvSpPr>
        <p:spPr>
          <a:xfrm>
            <a:off x="457199" y="400123"/>
            <a:ext cx="2236788" cy="230832"/>
          </a:xfrm>
        </p:spPr>
        <p:txBody>
          <a:bodyPr wrap="square">
            <a:spAutoFit/>
          </a:bodyPr>
          <a:lstStyle>
            <a:lvl1pPr marL="0" indent="0">
              <a:buNone/>
              <a:defRPr sz="1200" baseline="0">
                <a:gradFill>
                  <a:gsLst>
                    <a:gs pos="0">
                      <a:schemeClr val="tx1"/>
                    </a:gs>
                    <a:gs pos="100000">
                      <a:schemeClr val="tx1"/>
                    </a:gs>
                  </a:gsLst>
                  <a:lin ang="5400000" scaled="0"/>
                </a:gra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87798"/>
          </a:xfrm>
        </p:spPr>
        <p:txBody>
          <a:bodyPr/>
          <a:lstStyle>
            <a:lvl1pPr>
              <a:defRPr>
                <a:gradFill>
                  <a:gsLst>
                    <a:gs pos="0">
                      <a:schemeClr val="tx1"/>
                    </a:gs>
                    <a:gs pos="100000">
                      <a:schemeClr val="tx1"/>
                    </a:gs>
                  </a:gsLst>
                  <a:lin ang="5400000" scaled="0"/>
                </a:gra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30832"/>
          </a:xfrm>
        </p:spPr>
        <p:txBody>
          <a:bodyPr wrap="square">
            <a:spAutoFit/>
          </a:bodyPr>
          <a:lstStyle>
            <a:lvl1pPr marL="0" indent="0">
              <a:buNone/>
              <a:defRPr sz="1200" baseline="0">
                <a:gradFill>
                  <a:gsLst>
                    <a:gs pos="0">
                      <a:schemeClr val="tx1"/>
                    </a:gs>
                    <a:gs pos="100000">
                      <a:schemeClr val="tx1"/>
                    </a:gs>
                  </a:gsLst>
                  <a:lin ang="5400000" scaled="0"/>
                </a:gra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gradFill>
                  <a:gsLst>
                    <a:gs pos="0">
                      <a:schemeClr val="tx1"/>
                    </a:gs>
                    <a:gs pos="100000">
                      <a:schemeClr val="tx1"/>
                    </a:gs>
                  </a:gsLst>
                  <a:lin ang="5400000" scaled="0"/>
                </a:gradFill>
              </a:defRPr>
            </a:lvl1pPr>
          </a:lstStyle>
          <a:p>
            <a:r>
              <a:rPr lang="en-US" dirty="0" smtClean="0"/>
              <a:t>Click to place </a:t>
            </a:r>
            <a:br>
              <a:rPr lang="en-US" dirty="0" smtClean="0"/>
            </a:br>
            <a:r>
              <a:rPr lang="en-US" dirty="0" smtClean="0"/>
              <a:t>personal photo</a:t>
            </a:r>
            <a:endParaRPr lang="en-US" dirty="0"/>
          </a:p>
        </p:txBody>
      </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gradFill>
                  <a:gsLst>
                    <a:gs pos="0">
                      <a:schemeClr val="tx1"/>
                    </a:gs>
                    <a:gs pos="100000">
                      <a:schemeClr val="tx1"/>
                    </a:gs>
                  </a:gsLst>
                  <a:lin ang="5400000" scaled="0"/>
                </a:gradFill>
              </a:defRPr>
            </a:lvl1pPr>
            <a:lvl2pPr>
              <a:defRPr sz="1200">
                <a:gradFill>
                  <a:gsLst>
                    <a:gs pos="0">
                      <a:schemeClr val="tx1"/>
                    </a:gs>
                    <a:gs pos="100000">
                      <a:schemeClr val="tx1"/>
                    </a:gs>
                  </a:gsLst>
                  <a:lin ang="5400000" scaled="0"/>
                </a:gradFill>
              </a:defRPr>
            </a:lvl2pPr>
            <a:lvl3pPr>
              <a:defRPr sz="1200">
                <a:gradFill>
                  <a:gsLst>
                    <a:gs pos="0">
                      <a:schemeClr val="tx1"/>
                    </a:gs>
                    <a:gs pos="100000">
                      <a:schemeClr val="tx1"/>
                    </a:gs>
                  </a:gsLst>
                  <a:lin ang="5400000" scaled="0"/>
                </a:gradFill>
              </a:defRPr>
            </a:lvl3pPr>
            <a:lvl4pPr>
              <a:defRPr sz="1200">
                <a:gradFill>
                  <a:gsLst>
                    <a:gs pos="0">
                      <a:schemeClr val="tx1"/>
                    </a:gs>
                    <a:gs pos="100000">
                      <a:schemeClr val="tx1"/>
                    </a:gs>
                  </a:gsLst>
                  <a:lin ang="5400000" scaled="0"/>
                </a:gradFill>
              </a:defRPr>
            </a:lvl4pPr>
            <a:lvl5pPr>
              <a:defRPr sz="1200">
                <a:gradFill>
                  <a:gsLst>
                    <a:gs pos="0">
                      <a:schemeClr val="tx1"/>
                    </a:gs>
                    <a:gs pos="100000">
                      <a:schemeClr val="tx1"/>
                    </a:gs>
                  </a:gsLst>
                  <a:lin ang="5400000" scaled="0"/>
                </a:gra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2435" y="4700270"/>
            <a:ext cx="1053006" cy="271114"/>
          </a:xfrm>
          <a:prstGeom prst="rect">
            <a:avLst/>
          </a:prstGeom>
        </p:spPr>
      </p:pic>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157" y="284178"/>
            <a:ext cx="2764082" cy="711659"/>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5699125"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6567487"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Rectangle 36"/>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8" name="Rectangle 37"/>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Rectangle 38"/>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Freeform 95"/>
          <p:cNvSpPr>
            <a:spLocks/>
          </p:cNvSpPr>
          <p:nvPr userDrawn="1"/>
        </p:nvSpPr>
        <p:spPr bwMode="black">
          <a:xfrm>
            <a:off x="5910072" y="327450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noEditPoints="1"/>
          </p:cNvSpPr>
          <p:nvPr userDrawn="1"/>
        </p:nvSpPr>
        <p:spPr bwMode="black">
          <a:xfrm>
            <a:off x="6755576" y="242523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16"/>
          <p:cNvSpPr>
            <a:spLocks noEditPoints="1"/>
          </p:cNvSpPr>
          <p:nvPr userDrawn="1"/>
        </p:nvSpPr>
        <p:spPr bwMode="black">
          <a:xfrm>
            <a:off x="7631430" y="242673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noChangeAspect="1"/>
          </p:cNvSpPr>
          <p:nvPr userDrawn="1"/>
        </p:nvSpPr>
        <p:spPr bwMode="black">
          <a:xfrm>
            <a:off x="5936301" y="237918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5"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8"/>
          <p:cNvSpPr>
            <a:spLocks noEditPoints="1"/>
          </p:cNvSpPr>
          <p:nvPr userDrawn="1"/>
        </p:nvSpPr>
        <p:spPr bwMode="black">
          <a:xfrm>
            <a:off x="6769059" y="3244157"/>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166"/>
          <p:cNvSpPr>
            <a:spLocks noEditPoints="1"/>
          </p:cNvSpPr>
          <p:nvPr userDrawn="1"/>
        </p:nvSpPr>
        <p:spPr bwMode="black">
          <a:xfrm>
            <a:off x="8478534"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userDrawn="1"/>
        </p:nvGrpSpPr>
        <p:grpSpPr>
          <a:xfrm>
            <a:off x="8462414" y="3320289"/>
            <a:ext cx="431310" cy="234248"/>
            <a:chOff x="1506537" y="2403476"/>
            <a:chExt cx="4492626" cy="2439987"/>
          </a:xfrm>
        </p:grpSpPr>
        <p:sp>
          <p:nvSpPr>
            <p:cNvPr id="49"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6" name="Picture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823" y="4376199"/>
            <a:ext cx="1822559" cy="469249"/>
          </a:xfrm>
          <a:prstGeom prst="rect">
            <a:avLst/>
          </a:prstGeom>
        </p:spPr>
      </p:pic>
      <p:pic>
        <p:nvPicPr>
          <p:cNvPr id="35" name="Picture 3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40" name="Picture 3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2195194"/>
            <a:ext cx="3352801"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7435850"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5699125" y="4787177"/>
            <a:ext cx="747713"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435851"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304213"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Freeform 81"/>
          <p:cNvSpPr>
            <a:spLocks noEditPoints="1"/>
          </p:cNvSpPr>
          <p:nvPr userDrawn="1"/>
        </p:nvSpPr>
        <p:spPr bwMode="black">
          <a:xfrm>
            <a:off x="6755576" y="4164369"/>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16"/>
          <p:cNvSpPr>
            <a:spLocks noEditPoints="1"/>
          </p:cNvSpPr>
          <p:nvPr userDrawn="1"/>
        </p:nvSpPr>
        <p:spPr bwMode="black">
          <a:xfrm>
            <a:off x="7631430" y="4165869"/>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noChangeAspect="1"/>
          </p:cNvSpPr>
          <p:nvPr userDrawn="1"/>
        </p:nvSpPr>
        <p:spPr bwMode="black">
          <a:xfrm>
            <a:off x="5936301" y="4118319"/>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4" name="Freeform 166"/>
          <p:cNvSpPr>
            <a:spLocks noEditPoints="1"/>
          </p:cNvSpPr>
          <p:nvPr userDrawn="1"/>
        </p:nvSpPr>
        <p:spPr bwMode="black">
          <a:xfrm>
            <a:off x="8478534" y="4114933"/>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userDrawn="1"/>
        </p:nvSpPr>
        <p:spPr>
          <a:xfrm>
            <a:off x="8304212"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t="1" b="54425"/>
          <a:stretch/>
        </p:blipFill>
        <p:spPr>
          <a:xfrm>
            <a:off x="7608556" y="4962930"/>
            <a:ext cx="402303" cy="18056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t="-1" b="41977"/>
          <a:stretch/>
        </p:blipFill>
        <p:spPr>
          <a:xfrm>
            <a:off x="6770670" y="4927756"/>
            <a:ext cx="341348" cy="215744"/>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b="55001"/>
          <a:stretch/>
        </p:blipFill>
        <p:spPr>
          <a:xfrm>
            <a:off x="5911451" y="4998125"/>
            <a:ext cx="323061" cy="145375"/>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b="57190"/>
          <a:stretch/>
        </p:blipFill>
        <p:spPr>
          <a:xfrm>
            <a:off x="8471586" y="5039123"/>
            <a:ext cx="438876" cy="104377"/>
          </a:xfrm>
          <a:prstGeom prst="rect">
            <a:avLst/>
          </a:prstGeom>
        </p:spPr>
      </p:pic>
      <p:pic>
        <p:nvPicPr>
          <p:cNvPr id="43" name="Picture 4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6823" y="4376199"/>
            <a:ext cx="1822559" cy="469249"/>
          </a:xfrm>
          <a:prstGeom prst="rect">
            <a:avLst/>
          </a:prstGeom>
        </p:spPr>
      </p:pic>
      <p:pic>
        <p:nvPicPr>
          <p:cNvPr id="28" name="Picture 2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29" name="Picture 2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7763681" y="4711597"/>
            <a:ext cx="1015479" cy="261452"/>
          </a:xfrm>
          <a:prstGeom prst="rect">
            <a:avLst/>
          </a:prstGeom>
        </p:spPr>
      </p:pic>
      <p:pic>
        <p:nvPicPr>
          <p:cNvPr id="5" name="Picture 4"/>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5936513" y="4798416"/>
            <a:ext cx="843734" cy="194708"/>
          </a:xfrm>
          <a:prstGeom prst="rect">
            <a:avLst/>
          </a:prstGeom>
        </p:spPr>
      </p:pic>
      <p:pic>
        <p:nvPicPr>
          <p:cNvPr id="6" name="Picture 5"/>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6995693" y="4821520"/>
            <a:ext cx="616687" cy="102781"/>
          </a:xfrm>
          <a:prstGeom prst="rect">
            <a:avLst/>
          </a:prstGeom>
        </p:spPr>
      </p:pic>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alpha val="99000"/>
            </a:schemeClr>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alpha val="99000"/>
            </a:schemeClr>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2973884"/>
            <a:ext cx="4269544" cy="1008289"/>
          </a:xfrm>
        </p:spPr>
        <p:txBody>
          <a:bodyPr/>
          <a:lstStyle/>
          <a:p>
            <a:pPr lvl="0"/>
            <a:r>
              <a:rPr lang="pt-BR" sz="1600" dirty="0">
                <a:solidFill>
                  <a:srgbClr val="FFFFFF">
                    <a:alpha val="99000"/>
                  </a:srgbClr>
                </a:solidFill>
              </a:rPr>
              <a:t>Nick Randolph</a:t>
            </a:r>
          </a:p>
          <a:p>
            <a:pPr lvl="0"/>
            <a:r>
              <a:rPr lang="pt-BR" sz="1100" dirty="0">
                <a:solidFill>
                  <a:srgbClr val="FFFFFF">
                    <a:alpha val="99000"/>
                  </a:srgbClr>
                </a:solidFill>
              </a:rPr>
              <a:t>nick@pixelandsons.com</a:t>
            </a:r>
          </a:p>
          <a:p>
            <a:pPr lvl="0"/>
            <a:r>
              <a:rPr lang="pt-BR" sz="1100" dirty="0">
                <a:solidFill>
                  <a:srgbClr val="FFFFFF">
                    <a:alpha val="99000"/>
                  </a:srgbClr>
                </a:solidFill>
              </a:rPr>
              <a:t>@btroam</a:t>
            </a:r>
          </a:p>
          <a:p>
            <a:endParaRPr lang="pt-BR" sz="1600" dirty="0"/>
          </a:p>
        </p:txBody>
      </p:sp>
      <p:sp>
        <p:nvSpPr>
          <p:cNvPr id="4" name="Title 3"/>
          <p:cNvSpPr>
            <a:spLocks noGrp="1"/>
          </p:cNvSpPr>
          <p:nvPr>
            <p:ph type="title"/>
          </p:nvPr>
        </p:nvSpPr>
        <p:spPr>
          <a:xfrm>
            <a:off x="457199" y="1767840"/>
            <a:ext cx="4608871" cy="775597"/>
          </a:xfrm>
        </p:spPr>
        <p:txBody>
          <a:bodyPr/>
          <a:lstStyle/>
          <a:p>
            <a:r>
              <a:rPr lang="en-US" dirty="0"/>
              <a:t>Windows Phone 8 </a:t>
            </a:r>
            <a:r>
              <a:rPr lang="en-US" dirty="0" smtClean="0"/>
              <a:t/>
            </a:r>
            <a:br>
              <a:rPr lang="en-US" dirty="0" smtClean="0"/>
            </a:br>
            <a:r>
              <a:rPr lang="en-US" dirty="0" smtClean="0"/>
              <a:t>Tiles, Notifications and Lenses</a:t>
            </a:r>
            <a:endParaRPr lang="en-US" dirty="0"/>
          </a:p>
        </p:txBody>
      </p:sp>
      <p:pic>
        <p:nvPicPr>
          <p:cNvPr id="10" name="Picture Placeholder 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6677" r="16677"/>
          <a:stretch>
            <a:fillRect/>
          </a:stretch>
        </p:blipFill>
        <p:spPr/>
      </p:pic>
      <p:pic>
        <p:nvPicPr>
          <p:cNvPr id="16" name="Picture Placeholder 15"/>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23738" r="23738"/>
          <a:stretch>
            <a:fillRect/>
          </a:stretch>
        </p:blipFill>
        <p:spPr/>
      </p:pic>
      <p:sp>
        <p:nvSpPr>
          <p:cNvPr id="8" name="Text Placeholder 7"/>
          <p:cNvSpPr>
            <a:spLocks noGrp="1"/>
          </p:cNvSpPr>
          <p:nvPr>
            <p:ph type="body" sz="quarter" idx="23"/>
          </p:nvPr>
        </p:nvSpPr>
        <p:spPr/>
        <p:txBody>
          <a:bodyPr/>
          <a:lstStyle/>
          <a:p>
            <a:endParaRPr lang="en-US"/>
          </a:p>
        </p:txBody>
      </p:sp>
      <p:pic>
        <p:nvPicPr>
          <p:cNvPr id="12" name="Picture Placeholder 3"/>
          <p:cNvPicPr>
            <a:picLocks noChangeAspect="1"/>
          </p:cNvPicPr>
          <p:nvPr/>
        </p:nvPicPr>
        <p:blipFill rotWithShape="1">
          <a:blip r:embed="rId5">
            <a:extLst>
              <a:ext uri="{28A0092B-C50C-407E-A947-70E740481C1C}">
                <a14:useLocalDpi xmlns:a14="http://schemas.microsoft.com/office/drawing/2010/main" val="0"/>
              </a:ext>
            </a:extLst>
          </a:blip>
          <a:srcRect t="22585" b="19352"/>
          <a:stretch/>
        </p:blipFill>
        <p:spPr>
          <a:xfrm>
            <a:off x="5699124" y="3926115"/>
            <a:ext cx="3352801" cy="1217386"/>
          </a:xfrm>
          <a:prstGeom prst="rect">
            <a:avLst/>
          </a:prstGeom>
          <a:solidFill>
            <a:schemeClr val="accent3"/>
          </a:solidFill>
        </p:spPr>
      </p:pic>
      <p:pic>
        <p:nvPicPr>
          <p:cNvPr id="14" name="Picture Placeholder 13"/>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11222" r="11222"/>
          <a:stretch>
            <a:fillRect/>
          </a:stretch>
        </p:blipFill>
        <p:spPr/>
      </p:pic>
      <p:sp>
        <p:nvSpPr>
          <p:cNvPr id="18" name="Rectangle 17"/>
          <p:cNvSpPr/>
          <p:nvPr/>
        </p:nvSpPr>
        <p:spPr>
          <a:xfrm>
            <a:off x="8343900" y="2209800"/>
            <a:ext cx="6667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7" name="Picture 16"/>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76282"/>
          <a:stretch/>
        </p:blipFill>
        <p:spPr>
          <a:xfrm>
            <a:off x="8444673" y="2346388"/>
            <a:ext cx="536068" cy="431674"/>
          </a:xfrm>
          <a:prstGeom prst="rect">
            <a:avLst/>
          </a:prstGeom>
        </p:spPr>
      </p:pic>
    </p:spTree>
    <p:extLst>
      <p:ext uri="{BB962C8B-B14F-4D97-AF65-F5344CB8AC3E}">
        <p14:creationId xmlns:p14="http://schemas.microsoft.com/office/powerpoint/2010/main" val="144347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622431" y="1220789"/>
            <a:ext cx="5064369" cy="26056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0" name="Text Placeholder 9"/>
          <p:cNvSpPr>
            <a:spLocks noGrp="1"/>
          </p:cNvSpPr>
          <p:nvPr>
            <p:ph type="body" sz="quarter" idx="21"/>
          </p:nvPr>
        </p:nvSpPr>
        <p:spPr/>
        <p:txBody>
          <a:bodyPr/>
          <a:lstStyle/>
          <a:p>
            <a:endParaRPr lang="en-US" dirty="0"/>
          </a:p>
        </p:txBody>
      </p:sp>
      <p:sp>
        <p:nvSpPr>
          <p:cNvPr id="8" name="Title 7"/>
          <p:cNvSpPr>
            <a:spLocks noGrp="1"/>
          </p:cNvSpPr>
          <p:nvPr>
            <p:ph type="title"/>
          </p:nvPr>
        </p:nvSpPr>
        <p:spPr/>
        <p:txBody>
          <a:bodyPr/>
          <a:lstStyle/>
          <a:p>
            <a:r>
              <a:rPr lang="en-US" dirty="0"/>
              <a:t>Defining the Application Tile in the Application Manifest</a:t>
            </a:r>
          </a:p>
        </p:txBody>
      </p:sp>
      <p:sp>
        <p:nvSpPr>
          <p:cNvPr id="27" name="Rectangle 26"/>
          <p:cNvSpPr/>
          <p:nvPr/>
        </p:nvSpPr>
        <p:spPr>
          <a:xfrm>
            <a:off x="457200" y="1220788"/>
            <a:ext cx="3165231" cy="26056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spcBef>
                <a:spcPts val="1200"/>
              </a:spcBef>
            </a:pPr>
            <a:r>
              <a:rPr lang="en-US" sz="1700" dirty="0">
                <a:gradFill>
                  <a:gsLst>
                    <a:gs pos="0">
                      <a:schemeClr val="accent1">
                        <a:lumMod val="75000"/>
                      </a:schemeClr>
                    </a:gs>
                    <a:gs pos="100000">
                      <a:schemeClr val="accent1">
                        <a:lumMod val="75000"/>
                      </a:schemeClr>
                    </a:gs>
                  </a:gsLst>
                  <a:lin ang="5400000" scaled="0"/>
                </a:gradFill>
              </a:rPr>
              <a:t>Double-click WMAppManifest.xml to open using the new Manifest Editor</a:t>
            </a:r>
          </a:p>
          <a:p>
            <a:pPr>
              <a:spcBef>
                <a:spcPts val="1200"/>
              </a:spcBef>
            </a:pPr>
            <a:r>
              <a:rPr lang="en-US" sz="1700" dirty="0">
                <a:gradFill>
                  <a:gsLst>
                    <a:gs pos="0">
                      <a:schemeClr val="accent1">
                        <a:lumMod val="75000"/>
                      </a:schemeClr>
                    </a:gs>
                    <a:gs pos="100000">
                      <a:schemeClr val="accent1">
                        <a:lumMod val="75000"/>
                      </a:schemeClr>
                    </a:gs>
                  </a:gsLst>
                  <a:lin ang="5400000" scaled="0"/>
                </a:gradFill>
              </a:rPr>
              <a:t>On the Application UI tab, </a:t>
            </a:r>
            <a:r>
              <a:rPr lang="en-US" sz="1700" dirty="0" smtClean="0">
                <a:gradFill>
                  <a:gsLst>
                    <a:gs pos="0">
                      <a:schemeClr val="accent1">
                        <a:lumMod val="75000"/>
                      </a:schemeClr>
                    </a:gs>
                    <a:gs pos="100000">
                      <a:schemeClr val="accent1">
                        <a:lumMod val="75000"/>
                      </a:schemeClr>
                    </a:gs>
                  </a:gsLst>
                  <a:lin ang="5400000" scaled="0"/>
                </a:gradFill>
              </a:rPr>
              <a:t/>
            </a:r>
            <a:br>
              <a:rPr lang="en-US" sz="1700" dirty="0" smtClean="0">
                <a:gradFill>
                  <a:gsLst>
                    <a:gs pos="0">
                      <a:schemeClr val="accent1">
                        <a:lumMod val="75000"/>
                      </a:schemeClr>
                    </a:gs>
                    <a:gs pos="100000">
                      <a:schemeClr val="accent1">
                        <a:lumMod val="75000"/>
                      </a:schemeClr>
                    </a:gs>
                  </a:gsLst>
                  <a:lin ang="5400000" scaled="0"/>
                </a:gradFill>
              </a:rPr>
            </a:br>
            <a:r>
              <a:rPr lang="en-US" sz="1700" dirty="0" smtClean="0">
                <a:gradFill>
                  <a:gsLst>
                    <a:gs pos="0">
                      <a:schemeClr val="accent1">
                        <a:lumMod val="75000"/>
                      </a:schemeClr>
                    </a:gs>
                    <a:gs pos="100000">
                      <a:schemeClr val="accent1">
                        <a:lumMod val="75000"/>
                      </a:schemeClr>
                    </a:gs>
                  </a:gsLst>
                  <a:lin ang="5400000" scaled="0"/>
                </a:gradFill>
              </a:rPr>
              <a:t>set </a:t>
            </a:r>
            <a:r>
              <a:rPr lang="en-US" sz="1700" dirty="0">
                <a:gradFill>
                  <a:gsLst>
                    <a:gs pos="0">
                      <a:schemeClr val="accent1">
                        <a:lumMod val="75000"/>
                      </a:schemeClr>
                    </a:gs>
                    <a:gs pos="100000">
                      <a:schemeClr val="accent1">
                        <a:lumMod val="75000"/>
                      </a:schemeClr>
                    </a:gs>
                  </a:gsLst>
                  <a:lin ang="5400000" scaled="0"/>
                </a:gradFill>
              </a:rPr>
              <a:t>the Tile Template, </a:t>
            </a:r>
            <a:r>
              <a:rPr lang="en-US" sz="1700" dirty="0" smtClean="0">
                <a:gradFill>
                  <a:gsLst>
                    <a:gs pos="0">
                      <a:schemeClr val="accent1">
                        <a:lumMod val="75000"/>
                      </a:schemeClr>
                    </a:gs>
                    <a:gs pos="100000">
                      <a:schemeClr val="accent1">
                        <a:lumMod val="75000"/>
                      </a:schemeClr>
                    </a:gs>
                  </a:gsLst>
                  <a:lin ang="5400000" scaled="0"/>
                </a:gradFill>
              </a:rPr>
              <a:t/>
            </a:r>
            <a:br>
              <a:rPr lang="en-US" sz="1700" dirty="0" smtClean="0">
                <a:gradFill>
                  <a:gsLst>
                    <a:gs pos="0">
                      <a:schemeClr val="accent1">
                        <a:lumMod val="75000"/>
                      </a:schemeClr>
                    </a:gs>
                    <a:gs pos="100000">
                      <a:schemeClr val="accent1">
                        <a:lumMod val="75000"/>
                      </a:schemeClr>
                    </a:gs>
                  </a:gsLst>
                  <a:lin ang="5400000" scaled="0"/>
                </a:gradFill>
              </a:rPr>
            </a:br>
            <a:r>
              <a:rPr lang="en-US" sz="1700" dirty="0" smtClean="0">
                <a:gradFill>
                  <a:gsLst>
                    <a:gs pos="0">
                      <a:schemeClr val="accent1">
                        <a:lumMod val="75000"/>
                      </a:schemeClr>
                    </a:gs>
                    <a:gs pos="100000">
                      <a:schemeClr val="accent1">
                        <a:lumMod val="75000"/>
                      </a:schemeClr>
                    </a:gs>
                  </a:gsLst>
                  <a:lin ang="5400000" scaled="0"/>
                </a:gradFill>
              </a:rPr>
              <a:t>optional </a:t>
            </a:r>
            <a:r>
              <a:rPr lang="en-US" sz="1700" dirty="0">
                <a:gradFill>
                  <a:gsLst>
                    <a:gs pos="0">
                      <a:schemeClr val="accent1">
                        <a:lumMod val="75000"/>
                      </a:schemeClr>
                    </a:gs>
                    <a:gs pos="100000">
                      <a:schemeClr val="accent1">
                        <a:lumMod val="75000"/>
                      </a:schemeClr>
                    </a:gs>
                  </a:gsLst>
                  <a:lin ang="5400000" scaled="0"/>
                </a:gradFill>
              </a:rPr>
              <a:t>Title and Tile Images</a:t>
            </a:r>
          </a:p>
        </p:txBody>
      </p:sp>
      <p:sp>
        <p:nvSpPr>
          <p:cNvPr id="13" name="Rectangle 12"/>
          <p:cNvSpPr/>
          <p:nvPr/>
        </p:nvSpPr>
        <p:spPr>
          <a:xfrm>
            <a:off x="3756073" y="1305140"/>
            <a:ext cx="4834476" cy="2407103"/>
          </a:xfrm>
          <a:prstGeom prst="rect">
            <a:avLst/>
          </a:prstGeom>
          <a:noFill/>
          <a:ln w="762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2" name="Picture 11"/>
          <p:cNvPicPr>
            <a:picLocks noChangeAspect="1"/>
          </p:cNvPicPr>
          <p:nvPr/>
        </p:nvPicPr>
        <p:blipFill>
          <a:blip r:embed="rId3"/>
          <a:stretch>
            <a:fillRect/>
          </a:stretch>
        </p:blipFill>
        <p:spPr>
          <a:xfrm>
            <a:off x="3756073" y="1305140"/>
            <a:ext cx="4834475" cy="2407103"/>
          </a:xfrm>
          <a:prstGeom prst="rect">
            <a:avLst/>
          </a:prstGeom>
          <a:noFill/>
          <a:ln>
            <a:noFill/>
          </a:ln>
        </p:spPr>
      </p:pic>
    </p:spTree>
    <p:extLst>
      <p:ext uri="{BB962C8B-B14F-4D97-AF65-F5344CB8AC3E}">
        <p14:creationId xmlns:p14="http://schemas.microsoft.com/office/powerpoint/2010/main" val="340493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7200" y="1220788"/>
            <a:ext cx="4476427" cy="32797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0" name="Text Placeholder 9"/>
          <p:cNvSpPr>
            <a:spLocks noGrp="1"/>
          </p:cNvSpPr>
          <p:nvPr>
            <p:ph type="body" sz="quarter" idx="21"/>
          </p:nvPr>
        </p:nvSpPr>
        <p:spPr/>
        <p:txBody>
          <a:bodyPr/>
          <a:lstStyle/>
          <a:p>
            <a:endParaRPr lang="en-US" dirty="0"/>
          </a:p>
        </p:txBody>
      </p:sp>
      <p:sp>
        <p:nvSpPr>
          <p:cNvPr id="8" name="Title 7"/>
          <p:cNvSpPr>
            <a:spLocks noGrp="1"/>
          </p:cNvSpPr>
          <p:nvPr>
            <p:ph type="title"/>
          </p:nvPr>
        </p:nvSpPr>
        <p:spPr/>
        <p:txBody>
          <a:bodyPr/>
          <a:lstStyle/>
          <a:p>
            <a:r>
              <a:rPr lang="en-US" dirty="0"/>
              <a:t>Flip Tile Template</a:t>
            </a:r>
          </a:p>
        </p:txBody>
      </p:sp>
      <p:sp>
        <p:nvSpPr>
          <p:cNvPr id="27" name="Rectangle 26"/>
          <p:cNvSpPr/>
          <p:nvPr/>
        </p:nvSpPr>
        <p:spPr>
          <a:xfrm>
            <a:off x="4933627" y="1220788"/>
            <a:ext cx="3810324" cy="32797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r>
              <a:rPr lang="en-US" dirty="0">
                <a:solidFill>
                  <a:schemeClr val="tx2">
                    <a:alpha val="99000"/>
                  </a:schemeClr>
                </a:solidFill>
              </a:rPr>
              <a:t>Flips from front to back</a:t>
            </a:r>
          </a:p>
          <a:p>
            <a:pPr>
              <a:lnSpc>
                <a:spcPct val="90000"/>
              </a:lnSpc>
              <a:spcBef>
                <a:spcPts val="1200"/>
              </a:spcBef>
            </a:pPr>
            <a:r>
              <a:rPr lang="en-US" dirty="0">
                <a:solidFill>
                  <a:schemeClr val="tx2">
                    <a:alpha val="99000"/>
                  </a:schemeClr>
                </a:solidFill>
              </a:rPr>
              <a:t>Small size does not flip</a:t>
            </a:r>
          </a:p>
          <a:p>
            <a:pPr>
              <a:lnSpc>
                <a:spcPct val="90000"/>
              </a:lnSpc>
              <a:spcBef>
                <a:spcPts val="1200"/>
              </a:spcBef>
            </a:pPr>
            <a:r>
              <a:rPr lang="en-US" dirty="0">
                <a:solidFill>
                  <a:schemeClr val="tx2">
                    <a:alpha val="99000"/>
                  </a:schemeClr>
                </a:solidFill>
              </a:rPr>
              <a:t>Medium size is the same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as </a:t>
            </a:r>
            <a:r>
              <a:rPr lang="en-US" dirty="0">
                <a:solidFill>
                  <a:schemeClr val="tx2">
                    <a:alpha val="99000"/>
                  </a:schemeClr>
                </a:solidFill>
              </a:rPr>
              <a:t>the WP7.1 tile template</a:t>
            </a:r>
          </a:p>
          <a:p>
            <a:pPr>
              <a:lnSpc>
                <a:spcPct val="90000"/>
              </a:lnSpc>
              <a:spcBef>
                <a:spcPts val="1200"/>
              </a:spcBef>
            </a:pPr>
            <a:r>
              <a:rPr lang="en-US" dirty="0">
                <a:solidFill>
                  <a:schemeClr val="tx2">
                    <a:alpha val="99000"/>
                  </a:schemeClr>
                </a:solidFill>
              </a:rPr>
              <a:t>Set as many tiles as you want (must go to different URIs)</a:t>
            </a:r>
          </a:p>
        </p:txBody>
      </p:sp>
      <p:sp>
        <p:nvSpPr>
          <p:cNvPr id="13" name="Rectangle 12"/>
          <p:cNvSpPr/>
          <p:nvPr/>
        </p:nvSpPr>
        <p:spPr>
          <a:xfrm>
            <a:off x="598139" y="1339404"/>
            <a:ext cx="4192841" cy="3037957"/>
          </a:xfrm>
          <a:prstGeom prst="rect">
            <a:avLst/>
          </a:prstGeom>
          <a:noFill/>
          <a:ln w="76200">
            <a:solidFill>
              <a:srgbClr val="7FBA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1" name="Picture 10"/>
          <p:cNvPicPr>
            <a:picLocks noChangeAspect="1"/>
          </p:cNvPicPr>
          <p:nvPr/>
        </p:nvPicPr>
        <p:blipFill rotWithShape="1">
          <a:blip r:embed="rId3"/>
          <a:srcRect l="-4024" t="-2358" r="-4024" b="-2358"/>
          <a:stretch/>
        </p:blipFill>
        <p:spPr>
          <a:xfrm>
            <a:off x="598140" y="1339403"/>
            <a:ext cx="4192840" cy="3037957"/>
          </a:xfrm>
          <a:prstGeom prst="rect">
            <a:avLst/>
          </a:prstGeom>
          <a:solidFill>
            <a:schemeClr val="bg1"/>
          </a:solidFill>
        </p:spPr>
      </p:pic>
    </p:spTree>
    <p:extLst>
      <p:ext uri="{BB962C8B-B14F-4D97-AF65-F5344CB8AC3E}">
        <p14:creationId xmlns:p14="http://schemas.microsoft.com/office/powerpoint/2010/main" val="290890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57202" y="2059993"/>
            <a:ext cx="3433761" cy="24405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137160" rIns="137160" bIns="91440" rtlCol="0" anchor="t" anchorCtr="0"/>
          <a:lstStyle/>
          <a:p>
            <a:pPr lvl="0">
              <a:lnSpc>
                <a:spcPct val="90000"/>
              </a:lnSpc>
              <a:spcAft>
                <a:spcPts val="1800"/>
              </a:spcAft>
            </a:pPr>
            <a:endParaRPr lang="en-US" dirty="0">
              <a:solidFill>
                <a:srgbClr val="505151">
                  <a:alpha val="99000"/>
                </a:srgbClr>
              </a:solidFill>
            </a:endParaRPr>
          </a:p>
        </p:txBody>
      </p:sp>
      <p:sp>
        <p:nvSpPr>
          <p:cNvPr id="10" name="Rectangle 9"/>
          <p:cNvSpPr/>
          <p:nvPr/>
        </p:nvSpPr>
        <p:spPr>
          <a:xfrm>
            <a:off x="3590928" y="2116266"/>
            <a:ext cx="4991099" cy="645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spcAft>
                <a:spcPts val="3000"/>
              </a:spcAft>
            </a:pPr>
            <a:endParaRPr lang="en-GB" sz="1300" dirty="0">
              <a:solidFill>
                <a:schemeClr val="tx2">
                  <a:alpha val="99000"/>
                </a:schemeClr>
              </a:solidFill>
            </a:endParaRPr>
          </a:p>
        </p:txBody>
      </p:sp>
      <p:sp>
        <p:nvSpPr>
          <p:cNvPr id="12" name="Rectangle 11"/>
          <p:cNvSpPr/>
          <p:nvPr/>
        </p:nvSpPr>
        <p:spPr>
          <a:xfrm>
            <a:off x="457201" y="1355143"/>
            <a:ext cx="3433762"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91440" rIns="137160" bIns="91440" rtlCol="0" anchor="ctr" anchorCtr="0"/>
          <a:lstStyle/>
          <a:p>
            <a:pPr lvl="0"/>
            <a:r>
              <a:rPr lang="en-US" sz="2000" b="1" dirty="0">
                <a:solidFill>
                  <a:srgbClr val="FFFFFF">
                    <a:alpha val="99000"/>
                  </a:srgbClr>
                </a:solidFill>
              </a:rPr>
              <a:t>Primary Tile (only 1)</a:t>
            </a:r>
          </a:p>
        </p:txBody>
      </p:sp>
      <p:sp>
        <p:nvSpPr>
          <p:cNvPr id="4" name="Text Placeholder 3"/>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GB" dirty="0"/>
              <a:t>Multiple Tiles</a:t>
            </a:r>
            <a:endParaRPr lang="en-US" dirty="0"/>
          </a:p>
        </p:txBody>
      </p:sp>
      <p:sp>
        <p:nvSpPr>
          <p:cNvPr id="3" name="Rectangle 2"/>
          <p:cNvSpPr/>
          <p:nvPr/>
        </p:nvSpPr>
        <p:spPr>
          <a:xfrm>
            <a:off x="457202" y="1221793"/>
            <a:ext cx="3433761" cy="1333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Rectangle 12"/>
          <p:cNvSpPr/>
          <p:nvPr/>
        </p:nvSpPr>
        <p:spPr>
          <a:xfrm>
            <a:off x="4054476" y="2059993"/>
            <a:ext cx="3433761" cy="24405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137160" rIns="137160" bIns="91440" rtlCol="0" anchor="t" anchorCtr="0"/>
          <a:lstStyle/>
          <a:p>
            <a:pPr lvl="0">
              <a:lnSpc>
                <a:spcPct val="90000"/>
              </a:lnSpc>
              <a:spcAft>
                <a:spcPts val="1800"/>
              </a:spcAft>
            </a:pPr>
            <a:endParaRPr lang="en-US" dirty="0">
              <a:solidFill>
                <a:srgbClr val="505151">
                  <a:alpha val="99000"/>
                </a:srgbClr>
              </a:solidFill>
            </a:endParaRPr>
          </a:p>
        </p:txBody>
      </p:sp>
      <p:sp>
        <p:nvSpPr>
          <p:cNvPr id="14" name="Rectangle 13"/>
          <p:cNvSpPr/>
          <p:nvPr/>
        </p:nvSpPr>
        <p:spPr>
          <a:xfrm>
            <a:off x="4054475" y="1355143"/>
            <a:ext cx="3433762" cy="70485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91440" rIns="137160" bIns="91440" rtlCol="0" anchor="ctr" anchorCtr="0"/>
          <a:lstStyle/>
          <a:p>
            <a:pPr lvl="0"/>
            <a:r>
              <a:rPr lang="en-US" sz="2000" b="1" dirty="0">
                <a:solidFill>
                  <a:srgbClr val="FFFFFF">
                    <a:alpha val="99000"/>
                  </a:srgbClr>
                </a:solidFill>
              </a:rPr>
              <a:t>Secondary Tiles</a:t>
            </a:r>
          </a:p>
        </p:txBody>
      </p:sp>
      <p:sp>
        <p:nvSpPr>
          <p:cNvPr id="17" name="Rectangle 16"/>
          <p:cNvSpPr/>
          <p:nvPr/>
        </p:nvSpPr>
        <p:spPr>
          <a:xfrm>
            <a:off x="4054476" y="1221793"/>
            <a:ext cx="3433761" cy="133350"/>
          </a:xfrm>
          <a:prstGeom prst="rect">
            <a:avLst/>
          </a:prstGeom>
          <a:solidFill>
            <a:srgbClr val="DBF63C"/>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8" name="Picture 17"/>
          <p:cNvPicPr>
            <a:picLocks noChangeAspect="1"/>
          </p:cNvPicPr>
          <p:nvPr/>
        </p:nvPicPr>
        <p:blipFill>
          <a:blip r:embed="rId3"/>
          <a:stretch>
            <a:fillRect/>
          </a:stretch>
        </p:blipFill>
        <p:spPr>
          <a:xfrm>
            <a:off x="1062180" y="2139269"/>
            <a:ext cx="2223805" cy="1035563"/>
          </a:xfrm>
          <a:prstGeom prst="rect">
            <a:avLst/>
          </a:prstGeom>
          <a:noFill/>
          <a:ln>
            <a:noFill/>
          </a:ln>
        </p:spPr>
      </p:pic>
      <p:pic>
        <p:nvPicPr>
          <p:cNvPr id="19" name="Picture 18"/>
          <p:cNvPicPr>
            <a:picLocks noChangeAspect="1"/>
          </p:cNvPicPr>
          <p:nvPr/>
        </p:nvPicPr>
        <p:blipFill rotWithShape="1">
          <a:blip r:embed="rId4"/>
          <a:srcRect r="1421"/>
          <a:stretch/>
        </p:blipFill>
        <p:spPr>
          <a:xfrm>
            <a:off x="1656669" y="3366526"/>
            <a:ext cx="1034826" cy="1035563"/>
          </a:xfrm>
          <a:prstGeom prst="rect">
            <a:avLst/>
          </a:prstGeom>
        </p:spPr>
      </p:pic>
      <p:pic>
        <p:nvPicPr>
          <p:cNvPr id="20" name="Picture 19"/>
          <p:cNvPicPr>
            <a:picLocks noChangeAspect="1"/>
          </p:cNvPicPr>
          <p:nvPr/>
        </p:nvPicPr>
        <p:blipFill>
          <a:blip r:embed="rId5"/>
          <a:stretch>
            <a:fillRect/>
          </a:stretch>
        </p:blipFill>
        <p:spPr>
          <a:xfrm>
            <a:off x="4460357" y="2116266"/>
            <a:ext cx="1371493" cy="2285823"/>
          </a:xfrm>
          <a:prstGeom prst="rect">
            <a:avLst/>
          </a:prstGeom>
        </p:spPr>
      </p:pic>
      <p:sp>
        <p:nvSpPr>
          <p:cNvPr id="21" name="TextBox 20"/>
          <p:cNvSpPr txBox="1"/>
          <p:nvPr/>
        </p:nvSpPr>
        <p:spPr>
          <a:xfrm>
            <a:off x="5944747" y="2527610"/>
            <a:ext cx="1257911" cy="492443"/>
          </a:xfrm>
          <a:prstGeom prst="rect">
            <a:avLst/>
          </a:prstGeom>
          <a:noFill/>
        </p:spPr>
        <p:txBody>
          <a:bodyPr wrap="square" lIns="0" tIns="0" rIns="0" bIns="0" rtlCol="0">
            <a:spAutoFit/>
          </a:bodyPr>
          <a:lstStyle/>
          <a:p>
            <a:r>
              <a:rPr lang="en-US" sz="1600" dirty="0">
                <a:gradFill>
                  <a:gsLst>
                    <a:gs pos="0">
                      <a:schemeClr val="tx2"/>
                    </a:gs>
                    <a:gs pos="100000">
                      <a:schemeClr val="tx2"/>
                    </a:gs>
                  </a:gsLst>
                  <a:lin ang="5400000" scaled="0"/>
                </a:gradFill>
                <a:cs typeface="Gotham Light" pitchFamily="50" charset="0"/>
              </a:rPr>
              <a:t>Must have </a:t>
            </a:r>
            <a:br>
              <a:rPr lang="en-US" sz="1600" dirty="0">
                <a:gradFill>
                  <a:gsLst>
                    <a:gs pos="0">
                      <a:schemeClr val="tx2"/>
                    </a:gs>
                    <a:gs pos="100000">
                      <a:schemeClr val="tx2"/>
                    </a:gs>
                  </a:gsLst>
                  <a:lin ang="5400000" scaled="0"/>
                </a:gradFill>
                <a:cs typeface="Gotham Light" pitchFamily="50" charset="0"/>
              </a:rPr>
            </a:br>
            <a:r>
              <a:rPr lang="en-US" sz="1600" dirty="0">
                <a:gradFill>
                  <a:gsLst>
                    <a:gs pos="0">
                      <a:schemeClr val="tx2"/>
                    </a:gs>
                    <a:gs pos="100000">
                      <a:schemeClr val="tx2"/>
                    </a:gs>
                  </a:gsLst>
                  <a:lin ang="5400000" scaled="0"/>
                </a:gradFill>
                <a:cs typeface="Gotham Light" pitchFamily="50" charset="0"/>
              </a:rPr>
              <a:t>unique URI</a:t>
            </a:r>
          </a:p>
        </p:txBody>
      </p:sp>
      <p:cxnSp>
        <p:nvCxnSpPr>
          <p:cNvPr id="22" name="Straight Arrow Connector 21"/>
          <p:cNvCxnSpPr/>
          <p:nvPr/>
        </p:nvCxnSpPr>
        <p:spPr>
          <a:xfrm>
            <a:off x="1835834" y="2842602"/>
            <a:ext cx="0" cy="489975"/>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3666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90524" y="1295400"/>
            <a:ext cx="4960613" cy="29987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r>
              <a:rPr lang="en-US" sz="2400" dirty="0">
                <a:gradFill>
                  <a:gsLst>
                    <a:gs pos="0">
                      <a:schemeClr val="accent1">
                        <a:lumMod val="75000"/>
                      </a:schemeClr>
                    </a:gs>
                    <a:gs pos="100000">
                      <a:schemeClr val="accent1">
                        <a:lumMod val="75000"/>
                      </a:schemeClr>
                    </a:gs>
                  </a:gsLst>
                  <a:lin ang="5400000" scaled="0"/>
                </a:gradFill>
                <a:latin typeface="Segoe UI Light" pitchFamily="34" charset="0"/>
                <a:cs typeface="Gotham Light" pitchFamily="50" charset="0"/>
              </a:rPr>
              <a:t>Cycles between </a:t>
            </a:r>
            <a:r>
              <a:rPr lang="en-US" sz="2400" dirty="0" smtClean="0">
                <a:gradFill>
                  <a:gsLst>
                    <a:gs pos="0">
                      <a:schemeClr val="accent1">
                        <a:lumMod val="75000"/>
                      </a:schemeClr>
                    </a:gs>
                    <a:gs pos="100000">
                      <a:schemeClr val="accent1">
                        <a:lumMod val="75000"/>
                      </a:schemeClr>
                    </a:gs>
                  </a:gsLst>
                  <a:lin ang="5400000" scaled="0"/>
                </a:gradFill>
                <a:latin typeface="Segoe UI Light" pitchFamily="34" charset="0"/>
                <a:cs typeface="Gotham Light" pitchFamily="50" charset="0"/>
              </a:rPr>
              <a:t/>
            </a:r>
            <a:br>
              <a:rPr lang="en-US" sz="2400" dirty="0" smtClean="0">
                <a:gradFill>
                  <a:gsLst>
                    <a:gs pos="0">
                      <a:schemeClr val="accent1">
                        <a:lumMod val="75000"/>
                      </a:schemeClr>
                    </a:gs>
                    <a:gs pos="100000">
                      <a:schemeClr val="accent1">
                        <a:lumMod val="75000"/>
                      </a:schemeClr>
                    </a:gs>
                  </a:gsLst>
                  <a:lin ang="5400000" scaled="0"/>
                </a:gradFill>
                <a:latin typeface="Segoe UI Light" pitchFamily="34" charset="0"/>
                <a:cs typeface="Gotham Light" pitchFamily="50" charset="0"/>
              </a:rPr>
            </a:br>
            <a:r>
              <a:rPr lang="en-US" sz="2400" dirty="0" smtClean="0">
                <a:gradFill>
                  <a:gsLst>
                    <a:gs pos="0">
                      <a:schemeClr val="accent1">
                        <a:lumMod val="75000"/>
                      </a:schemeClr>
                    </a:gs>
                    <a:gs pos="100000">
                      <a:schemeClr val="accent1">
                        <a:lumMod val="75000"/>
                      </a:schemeClr>
                    </a:gs>
                  </a:gsLst>
                  <a:lin ang="5400000" scaled="0"/>
                </a:gradFill>
                <a:latin typeface="Segoe UI Light" pitchFamily="34" charset="0"/>
                <a:cs typeface="Gotham Light" pitchFamily="50" charset="0"/>
              </a:rPr>
              <a:t>from </a:t>
            </a:r>
            <a:r>
              <a:rPr lang="en-US" sz="2400" dirty="0">
                <a:gradFill>
                  <a:gsLst>
                    <a:gs pos="0">
                      <a:schemeClr val="accent1">
                        <a:lumMod val="75000"/>
                      </a:schemeClr>
                    </a:gs>
                    <a:gs pos="100000">
                      <a:schemeClr val="accent1">
                        <a:lumMod val="75000"/>
                      </a:schemeClr>
                    </a:gs>
                  </a:gsLst>
                  <a:lin ang="5400000" scaled="0"/>
                </a:gradFill>
                <a:latin typeface="Segoe UI Light" pitchFamily="34" charset="0"/>
                <a:cs typeface="Gotham Light" pitchFamily="50" charset="0"/>
              </a:rPr>
              <a:t>1 to 9 images</a:t>
            </a:r>
          </a:p>
          <a:p>
            <a:pPr>
              <a:lnSpc>
                <a:spcPct val="90000"/>
              </a:lnSpc>
              <a:spcBef>
                <a:spcPts val="1200"/>
              </a:spcBef>
            </a:pPr>
            <a:r>
              <a:rPr lang="en-US" sz="2400" dirty="0">
                <a:gradFill>
                  <a:gsLst>
                    <a:gs pos="0">
                      <a:schemeClr val="accent1">
                        <a:lumMod val="75000"/>
                      </a:schemeClr>
                    </a:gs>
                    <a:gs pos="100000">
                      <a:schemeClr val="accent1">
                        <a:lumMod val="75000"/>
                      </a:schemeClr>
                    </a:gs>
                  </a:gsLst>
                  <a:lin ang="5400000" scaled="0"/>
                </a:gradFill>
                <a:latin typeface="Segoe UI Light" pitchFamily="34" charset="0"/>
                <a:cs typeface="Gotham Light" pitchFamily="50" charset="0"/>
              </a:rPr>
              <a:t>Small tile does not cycle</a:t>
            </a:r>
          </a:p>
        </p:txBody>
      </p:sp>
      <p:sp>
        <p:nvSpPr>
          <p:cNvPr id="14" name="Rectangle 13"/>
          <p:cNvSpPr/>
          <p:nvPr/>
        </p:nvSpPr>
        <p:spPr>
          <a:xfrm>
            <a:off x="4459459" y="1295401"/>
            <a:ext cx="4093992" cy="3205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7" name="Rectangle 16"/>
          <p:cNvSpPr/>
          <p:nvPr/>
        </p:nvSpPr>
        <p:spPr>
          <a:xfrm>
            <a:off x="4561929" y="1404468"/>
            <a:ext cx="3889052" cy="298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Cycle Tile Template</a:t>
            </a:r>
          </a:p>
        </p:txBody>
      </p:sp>
      <p:sp>
        <p:nvSpPr>
          <p:cNvPr id="9" name="Rectangle 8"/>
          <p:cNvSpPr/>
          <p:nvPr/>
        </p:nvSpPr>
        <p:spPr>
          <a:xfrm>
            <a:off x="390526" y="4294188"/>
            <a:ext cx="4068933" cy="20637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8" name="Picture 17"/>
          <p:cNvPicPr>
            <a:picLocks noChangeAspect="1"/>
          </p:cNvPicPr>
          <p:nvPr/>
        </p:nvPicPr>
        <p:blipFill rotWithShape="1">
          <a:blip r:embed="rId3"/>
          <a:srcRect l="3133" r="3000"/>
          <a:stretch/>
        </p:blipFill>
        <p:spPr>
          <a:xfrm>
            <a:off x="4586713" y="2121549"/>
            <a:ext cx="3839484" cy="1552866"/>
          </a:xfrm>
          <a:prstGeom prst="rect">
            <a:avLst/>
          </a:prstGeom>
          <a:noFill/>
          <a:ln>
            <a:noFill/>
          </a:ln>
        </p:spPr>
      </p:pic>
    </p:spTree>
    <p:extLst>
      <p:ext uri="{BB962C8B-B14F-4D97-AF65-F5344CB8AC3E}">
        <p14:creationId xmlns:p14="http://schemas.microsoft.com/office/powerpoint/2010/main" val="14260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484516" y="1295400"/>
            <a:ext cx="4068935" cy="29987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r>
              <a:rPr lang="en-US" sz="2000" dirty="0">
                <a:gradFill>
                  <a:gsLst>
                    <a:gs pos="0">
                      <a:schemeClr val="accent1">
                        <a:lumMod val="75000"/>
                      </a:schemeClr>
                    </a:gs>
                    <a:gs pos="100000">
                      <a:schemeClr val="accent1">
                        <a:lumMod val="75000"/>
                      </a:schemeClr>
                    </a:gs>
                  </a:gsLst>
                  <a:lin ang="5400000" scaled="0"/>
                </a:gradFill>
                <a:cs typeface="Gotham Light" pitchFamily="50" charset="0"/>
              </a:rPr>
              <a:t>Displays a small image </a:t>
            </a:r>
            <a:r>
              <a:rPr lang="en-US" sz="2000" dirty="0" smtClean="0">
                <a:gradFill>
                  <a:gsLst>
                    <a:gs pos="0">
                      <a:schemeClr val="accent1">
                        <a:lumMod val="75000"/>
                      </a:schemeClr>
                    </a:gs>
                    <a:gs pos="100000">
                      <a:schemeClr val="accent1">
                        <a:lumMod val="75000"/>
                      </a:schemeClr>
                    </a:gs>
                  </a:gsLst>
                  <a:lin ang="5400000" scaled="0"/>
                </a:gradFill>
                <a:cs typeface="Gotham Light" pitchFamily="50" charset="0"/>
              </a:rPr>
              <a:t/>
            </a:r>
            <a:br>
              <a:rPr lang="en-US" sz="2000" dirty="0" smtClean="0">
                <a:gradFill>
                  <a:gsLst>
                    <a:gs pos="0">
                      <a:schemeClr val="accent1">
                        <a:lumMod val="75000"/>
                      </a:schemeClr>
                    </a:gs>
                    <a:gs pos="100000">
                      <a:schemeClr val="accent1">
                        <a:lumMod val="75000"/>
                      </a:schemeClr>
                    </a:gs>
                  </a:gsLst>
                  <a:lin ang="5400000" scaled="0"/>
                </a:gradFill>
                <a:cs typeface="Gotham Light" pitchFamily="50" charset="0"/>
              </a:rPr>
            </a:br>
            <a:r>
              <a:rPr lang="en-US" sz="2000" dirty="0" smtClean="0">
                <a:gradFill>
                  <a:gsLst>
                    <a:gs pos="0">
                      <a:schemeClr val="accent1">
                        <a:lumMod val="75000"/>
                      </a:schemeClr>
                    </a:gs>
                    <a:gs pos="100000">
                      <a:schemeClr val="accent1">
                        <a:lumMod val="75000"/>
                      </a:schemeClr>
                    </a:gs>
                  </a:gsLst>
                  <a:lin ang="5400000" scaled="0"/>
                </a:gradFill>
                <a:cs typeface="Gotham Light" pitchFamily="50" charset="0"/>
              </a:rPr>
              <a:t>in </a:t>
            </a:r>
            <a:r>
              <a:rPr lang="en-US" sz="2000" dirty="0">
                <a:gradFill>
                  <a:gsLst>
                    <a:gs pos="0">
                      <a:schemeClr val="accent1">
                        <a:lumMod val="75000"/>
                      </a:schemeClr>
                    </a:gs>
                    <a:gs pos="100000">
                      <a:schemeClr val="accent1">
                        <a:lumMod val="75000"/>
                      </a:schemeClr>
                    </a:gs>
                  </a:gsLst>
                  <a:lin ang="5400000" scaled="0"/>
                </a:gradFill>
                <a:cs typeface="Gotham Light" pitchFamily="50" charset="0"/>
              </a:rPr>
              <a:t>the center of the Tile </a:t>
            </a:r>
            <a:r>
              <a:rPr lang="en-US" sz="2000" dirty="0" smtClean="0">
                <a:gradFill>
                  <a:gsLst>
                    <a:gs pos="0">
                      <a:schemeClr val="accent1">
                        <a:lumMod val="75000"/>
                      </a:schemeClr>
                    </a:gs>
                    <a:gs pos="100000">
                      <a:schemeClr val="accent1">
                        <a:lumMod val="75000"/>
                      </a:schemeClr>
                    </a:gs>
                  </a:gsLst>
                  <a:lin ang="5400000" scaled="0"/>
                </a:gradFill>
                <a:cs typeface="Gotham Light" pitchFamily="50" charset="0"/>
              </a:rPr>
              <a:t/>
            </a:r>
            <a:br>
              <a:rPr lang="en-US" sz="2000" dirty="0" smtClean="0">
                <a:gradFill>
                  <a:gsLst>
                    <a:gs pos="0">
                      <a:schemeClr val="accent1">
                        <a:lumMod val="75000"/>
                      </a:schemeClr>
                    </a:gs>
                    <a:gs pos="100000">
                      <a:schemeClr val="accent1">
                        <a:lumMod val="75000"/>
                      </a:schemeClr>
                    </a:gs>
                  </a:gsLst>
                  <a:lin ang="5400000" scaled="0"/>
                </a:gradFill>
                <a:cs typeface="Gotham Light" pitchFamily="50" charset="0"/>
              </a:rPr>
            </a:br>
            <a:r>
              <a:rPr lang="en-US" sz="2000" dirty="0" smtClean="0">
                <a:gradFill>
                  <a:gsLst>
                    <a:gs pos="0">
                      <a:schemeClr val="accent1">
                        <a:lumMod val="75000"/>
                      </a:schemeClr>
                    </a:gs>
                    <a:gs pos="100000">
                      <a:schemeClr val="accent1">
                        <a:lumMod val="75000"/>
                      </a:schemeClr>
                    </a:gs>
                  </a:gsLst>
                  <a:lin ang="5400000" scaled="0"/>
                </a:gradFill>
                <a:cs typeface="Gotham Light" pitchFamily="50" charset="0"/>
              </a:rPr>
              <a:t>and </a:t>
            </a:r>
            <a:r>
              <a:rPr lang="en-US" sz="2000" dirty="0">
                <a:gradFill>
                  <a:gsLst>
                    <a:gs pos="0">
                      <a:schemeClr val="accent1">
                        <a:lumMod val="75000"/>
                      </a:schemeClr>
                    </a:gs>
                    <a:gs pos="100000">
                      <a:schemeClr val="accent1">
                        <a:lumMod val="75000"/>
                      </a:schemeClr>
                    </a:gs>
                  </a:gsLst>
                  <a:lin ang="5400000" scaled="0"/>
                </a:gradFill>
                <a:cs typeface="Gotham Light" pitchFamily="50" charset="0"/>
              </a:rPr>
              <a:t>is designed to reflect Windows Phone design principles</a:t>
            </a:r>
          </a:p>
        </p:txBody>
      </p:sp>
      <p:sp>
        <p:nvSpPr>
          <p:cNvPr id="14" name="Rectangle 13"/>
          <p:cNvSpPr/>
          <p:nvPr/>
        </p:nvSpPr>
        <p:spPr>
          <a:xfrm>
            <a:off x="391648" y="1295401"/>
            <a:ext cx="4093992" cy="32051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7" name="Rectangle 16"/>
          <p:cNvSpPr/>
          <p:nvPr/>
        </p:nvSpPr>
        <p:spPr>
          <a:xfrm>
            <a:off x="494118" y="1404468"/>
            <a:ext cx="3889052" cy="298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Iconic Tile Template</a:t>
            </a:r>
          </a:p>
        </p:txBody>
      </p:sp>
      <p:sp>
        <p:nvSpPr>
          <p:cNvPr id="9" name="Rectangle 8"/>
          <p:cNvSpPr/>
          <p:nvPr/>
        </p:nvSpPr>
        <p:spPr>
          <a:xfrm>
            <a:off x="4484518" y="4294188"/>
            <a:ext cx="4068933" cy="206375"/>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2" name="Picture 11"/>
          <p:cNvPicPr>
            <a:picLocks noChangeAspect="1"/>
          </p:cNvPicPr>
          <p:nvPr/>
        </p:nvPicPr>
        <p:blipFill rotWithShape="1">
          <a:blip r:embed="rId3"/>
          <a:srcRect l="2825" r="2756"/>
          <a:stretch/>
        </p:blipFill>
        <p:spPr>
          <a:xfrm>
            <a:off x="550056" y="1851193"/>
            <a:ext cx="3777177" cy="2093578"/>
          </a:xfrm>
          <a:prstGeom prst="rect">
            <a:avLst/>
          </a:prstGeom>
          <a:noFill/>
          <a:ln>
            <a:noFill/>
          </a:ln>
        </p:spPr>
      </p:pic>
    </p:spTree>
    <p:extLst>
      <p:ext uri="{BB962C8B-B14F-4D97-AF65-F5344CB8AC3E}">
        <p14:creationId xmlns:p14="http://schemas.microsoft.com/office/powerpoint/2010/main" val="188299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198" y="1767840"/>
            <a:ext cx="2320377" cy="360548"/>
          </a:xfrm>
        </p:spPr>
        <p:txBody>
          <a:bodyPr/>
          <a:lstStyle/>
          <a:p>
            <a:r>
              <a:rPr lang="en-US" dirty="0"/>
              <a:t>Tiles Demo</a:t>
            </a:r>
          </a:p>
        </p:txBody>
      </p:sp>
      <p:sp>
        <p:nvSpPr>
          <p:cNvPr id="10" name="Text Placeholder 9"/>
          <p:cNvSpPr>
            <a:spLocks noGrp="1"/>
          </p:cNvSpPr>
          <p:nvPr>
            <p:ph type="body" sz="quarter" idx="22"/>
          </p:nvPr>
        </p:nvSpPr>
        <p:spPr/>
        <p:txBody>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900" y="0"/>
            <a:ext cx="3086100" cy="5143500"/>
          </a:xfrm>
          <a:prstGeom prst="rect">
            <a:avLst/>
          </a:prstGeom>
        </p:spPr>
      </p:pic>
    </p:spTree>
    <p:extLst>
      <p:ext uri="{BB962C8B-B14F-4D97-AF65-F5344CB8AC3E}">
        <p14:creationId xmlns:p14="http://schemas.microsoft.com/office/powerpoint/2010/main" val="299339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90524" y="1295401"/>
            <a:ext cx="8162925" cy="25717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Updating Tiles with a Tile Schedule</a:t>
            </a:r>
          </a:p>
        </p:txBody>
      </p:sp>
      <p:sp>
        <p:nvSpPr>
          <p:cNvPr id="12" name="Title 1"/>
          <p:cNvSpPr txBox="1">
            <a:spLocks/>
          </p:cNvSpPr>
          <p:nvPr/>
        </p:nvSpPr>
        <p:spPr>
          <a:xfrm>
            <a:off x="574675" y="1517650"/>
            <a:ext cx="5262563" cy="2743200"/>
          </a:xfrm>
          <a:prstGeom prst="rect">
            <a:avLst/>
          </a:prstGeom>
        </p:spPr>
        <p:txBody>
          <a:bodyPr vert="horz" lIns="68580" tIns="34290" rIns="68580" bIns="34290" rtlCol="0" anchor="t">
            <a:noAutofit/>
          </a:bodyPr>
          <a:lstStyle/>
          <a:p>
            <a:pPr defTabSz="342900">
              <a:lnSpc>
                <a:spcPct val="90000"/>
              </a:lnSpc>
              <a:spcBef>
                <a:spcPct val="0"/>
              </a:spcBef>
              <a:spcAft>
                <a:spcPts val="1200"/>
              </a:spcAft>
              <a:defRPr/>
            </a:pPr>
            <a:r>
              <a:rPr lang="en-US" dirty="0">
                <a:gradFill>
                  <a:gsLst>
                    <a:gs pos="0">
                      <a:schemeClr val="accent1">
                        <a:lumMod val="75000"/>
                      </a:schemeClr>
                    </a:gs>
                    <a:gs pos="100000">
                      <a:schemeClr val="accent1">
                        <a:lumMod val="75000"/>
                      </a:schemeClr>
                    </a:gs>
                  </a:gsLst>
                  <a:lin ang="5400000" scaled="0"/>
                </a:gradFill>
                <a:cs typeface="Segoe Light"/>
              </a:rPr>
              <a:t>Periodically updates the tile image without pushing message though </a:t>
            </a:r>
          </a:p>
          <a:p>
            <a:pPr defTabSz="342900">
              <a:lnSpc>
                <a:spcPct val="90000"/>
              </a:lnSpc>
              <a:spcBef>
                <a:spcPct val="0"/>
              </a:spcBef>
              <a:spcAft>
                <a:spcPts val="1200"/>
              </a:spcAft>
              <a:defRPr/>
            </a:pPr>
            <a:r>
              <a:rPr lang="en-US" dirty="0">
                <a:gradFill>
                  <a:gsLst>
                    <a:gs pos="0">
                      <a:schemeClr val="accent1">
                        <a:lumMod val="75000"/>
                      </a:schemeClr>
                    </a:gs>
                    <a:gs pos="100000">
                      <a:schemeClr val="accent1">
                        <a:lumMod val="75000"/>
                      </a:schemeClr>
                    </a:gs>
                  </a:gsLst>
                  <a:lin ang="5400000" scaled="0"/>
                </a:gradFill>
                <a:cs typeface="Segoe Light"/>
              </a:rPr>
              <a:t>Updates images only from the web, </a:t>
            </a:r>
            <a:r>
              <a:rPr lang="en-US" dirty="0" smtClean="0">
                <a:gradFill>
                  <a:gsLst>
                    <a:gs pos="0">
                      <a:schemeClr val="accent1">
                        <a:lumMod val="75000"/>
                      </a:schemeClr>
                    </a:gs>
                    <a:gs pos="100000">
                      <a:schemeClr val="accent1">
                        <a:lumMod val="75000"/>
                      </a:schemeClr>
                    </a:gs>
                  </a:gsLst>
                  <a:lin ang="5400000" scaled="0"/>
                </a:gradFill>
                <a:cs typeface="Segoe Light"/>
              </a:rPr>
              <a:t/>
            </a:r>
            <a:br>
              <a:rPr lang="en-US" dirty="0" smtClean="0">
                <a:gradFill>
                  <a:gsLst>
                    <a:gs pos="0">
                      <a:schemeClr val="accent1">
                        <a:lumMod val="75000"/>
                      </a:schemeClr>
                    </a:gs>
                    <a:gs pos="100000">
                      <a:schemeClr val="accent1">
                        <a:lumMod val="75000"/>
                      </a:schemeClr>
                    </a:gs>
                  </a:gsLst>
                  <a:lin ang="5400000" scaled="0"/>
                </a:gradFill>
                <a:cs typeface="Segoe Light"/>
              </a:rPr>
            </a:br>
            <a:r>
              <a:rPr lang="en-US" dirty="0" smtClean="0">
                <a:gradFill>
                  <a:gsLst>
                    <a:gs pos="0">
                      <a:schemeClr val="accent1">
                        <a:lumMod val="75000"/>
                      </a:schemeClr>
                    </a:gs>
                    <a:gs pos="100000">
                      <a:schemeClr val="accent1">
                        <a:lumMod val="75000"/>
                      </a:schemeClr>
                    </a:gs>
                  </a:gsLst>
                  <a:lin ang="5400000" scaled="0"/>
                </a:gradFill>
                <a:cs typeface="Segoe Light"/>
              </a:rPr>
              <a:t>not </a:t>
            </a:r>
            <a:r>
              <a:rPr lang="en-US" dirty="0">
                <a:gradFill>
                  <a:gsLst>
                    <a:gs pos="0">
                      <a:schemeClr val="accent1">
                        <a:lumMod val="75000"/>
                      </a:schemeClr>
                    </a:gs>
                    <a:gs pos="100000">
                      <a:schemeClr val="accent1">
                        <a:lumMod val="75000"/>
                      </a:schemeClr>
                    </a:gs>
                  </a:gsLst>
                  <a:lin ang="5400000" scaled="0"/>
                </a:gradFill>
                <a:cs typeface="Segoe Light"/>
              </a:rPr>
              <a:t>from the app local store</a:t>
            </a:r>
          </a:p>
          <a:p>
            <a:pPr defTabSz="342900">
              <a:lnSpc>
                <a:spcPct val="90000"/>
              </a:lnSpc>
              <a:spcBef>
                <a:spcPct val="0"/>
              </a:spcBef>
              <a:spcAft>
                <a:spcPts val="1200"/>
              </a:spcAft>
              <a:defRPr/>
            </a:pPr>
            <a:r>
              <a:rPr lang="en-US" dirty="0">
                <a:gradFill>
                  <a:gsLst>
                    <a:gs pos="0">
                      <a:schemeClr val="accent1">
                        <a:lumMod val="75000"/>
                      </a:schemeClr>
                    </a:gs>
                    <a:gs pos="100000">
                      <a:schemeClr val="accent1">
                        <a:lumMod val="75000"/>
                      </a:schemeClr>
                    </a:gs>
                  </a:gsLst>
                  <a:lin ang="5400000" scaled="0"/>
                </a:gradFill>
                <a:cs typeface="Segoe Light"/>
              </a:rPr>
              <a:t>Update recurrence can by Onetime, </a:t>
            </a:r>
            <a:r>
              <a:rPr lang="en-US" dirty="0" err="1">
                <a:gradFill>
                  <a:gsLst>
                    <a:gs pos="0">
                      <a:schemeClr val="accent1">
                        <a:lumMod val="75000"/>
                      </a:schemeClr>
                    </a:gs>
                    <a:gs pos="100000">
                      <a:schemeClr val="accent1">
                        <a:lumMod val="75000"/>
                      </a:schemeClr>
                    </a:gs>
                  </a:gsLst>
                  <a:lin ang="5400000" scaled="0"/>
                </a:gradFill>
                <a:cs typeface="Segoe Light"/>
              </a:rPr>
              <a:t>EveryHour</a:t>
            </a:r>
            <a:r>
              <a:rPr lang="en-US" dirty="0">
                <a:gradFill>
                  <a:gsLst>
                    <a:gs pos="0">
                      <a:schemeClr val="accent1">
                        <a:lumMod val="75000"/>
                      </a:schemeClr>
                    </a:gs>
                    <a:gs pos="100000">
                      <a:schemeClr val="accent1">
                        <a:lumMod val="75000"/>
                      </a:schemeClr>
                    </a:gs>
                  </a:gsLst>
                  <a:lin ang="5400000" scaled="0"/>
                </a:gradFill>
                <a:cs typeface="Segoe Light"/>
              </a:rPr>
              <a:t>, </a:t>
            </a:r>
            <a:r>
              <a:rPr lang="en-US" dirty="0" err="1">
                <a:gradFill>
                  <a:gsLst>
                    <a:gs pos="0">
                      <a:schemeClr val="accent1">
                        <a:lumMod val="75000"/>
                      </a:schemeClr>
                    </a:gs>
                    <a:gs pos="100000">
                      <a:schemeClr val="accent1">
                        <a:lumMod val="75000"/>
                      </a:schemeClr>
                    </a:gs>
                  </a:gsLst>
                  <a:lin ang="5400000" scaled="0"/>
                </a:gradFill>
                <a:cs typeface="Segoe Light"/>
              </a:rPr>
              <a:t>EveryDay</a:t>
            </a:r>
            <a:r>
              <a:rPr lang="en-US" dirty="0">
                <a:gradFill>
                  <a:gsLst>
                    <a:gs pos="0">
                      <a:schemeClr val="accent1">
                        <a:lumMod val="75000"/>
                      </a:schemeClr>
                    </a:gs>
                    <a:gs pos="100000">
                      <a:schemeClr val="accent1">
                        <a:lumMod val="75000"/>
                      </a:schemeClr>
                    </a:gs>
                  </a:gsLst>
                  <a:lin ang="5400000" scaled="0"/>
                </a:gradFill>
                <a:cs typeface="Segoe Light"/>
              </a:rPr>
              <a:t>, </a:t>
            </a:r>
            <a:r>
              <a:rPr lang="en-US" dirty="0" err="1">
                <a:gradFill>
                  <a:gsLst>
                    <a:gs pos="0">
                      <a:schemeClr val="accent1">
                        <a:lumMod val="75000"/>
                      </a:schemeClr>
                    </a:gs>
                    <a:gs pos="100000">
                      <a:schemeClr val="accent1">
                        <a:lumMod val="75000"/>
                      </a:schemeClr>
                    </a:gs>
                  </a:gsLst>
                  <a:lin ang="5400000" scaled="0"/>
                </a:gradFill>
                <a:cs typeface="Segoe Light"/>
              </a:rPr>
              <a:t>EveryWeek</a:t>
            </a:r>
            <a:r>
              <a:rPr lang="en-US" dirty="0">
                <a:gradFill>
                  <a:gsLst>
                    <a:gs pos="0">
                      <a:schemeClr val="accent1">
                        <a:lumMod val="75000"/>
                      </a:schemeClr>
                    </a:gs>
                    <a:gs pos="100000">
                      <a:schemeClr val="accent1">
                        <a:lumMod val="75000"/>
                      </a:schemeClr>
                    </a:gs>
                  </a:gsLst>
                  <a:lin ang="5400000" scaled="0"/>
                </a:gradFill>
                <a:cs typeface="Segoe Light"/>
              </a:rPr>
              <a:t> or </a:t>
            </a:r>
            <a:r>
              <a:rPr lang="en-US" dirty="0" err="1">
                <a:gradFill>
                  <a:gsLst>
                    <a:gs pos="0">
                      <a:schemeClr val="accent1">
                        <a:lumMod val="75000"/>
                      </a:schemeClr>
                    </a:gs>
                    <a:gs pos="100000">
                      <a:schemeClr val="accent1">
                        <a:lumMod val="75000"/>
                      </a:schemeClr>
                    </a:gs>
                  </a:gsLst>
                  <a:lin ang="5400000" scaled="0"/>
                </a:gradFill>
                <a:cs typeface="Segoe Light"/>
              </a:rPr>
              <a:t>EveryMonth</a:t>
            </a:r>
            <a:endParaRPr lang="en-US" dirty="0">
              <a:gradFill>
                <a:gsLst>
                  <a:gs pos="0">
                    <a:schemeClr val="accent1">
                      <a:lumMod val="75000"/>
                    </a:schemeClr>
                  </a:gs>
                  <a:gs pos="100000">
                    <a:schemeClr val="accent1">
                      <a:lumMod val="75000"/>
                    </a:schemeClr>
                  </a:gs>
                </a:gsLst>
                <a:lin ang="5400000" scaled="0"/>
              </a:gradFill>
              <a:cs typeface="Segoe Light"/>
            </a:endParaRPr>
          </a:p>
        </p:txBody>
      </p:sp>
      <p:sp>
        <p:nvSpPr>
          <p:cNvPr id="9" name="Rectangle 8"/>
          <p:cNvSpPr/>
          <p:nvPr/>
        </p:nvSpPr>
        <p:spPr>
          <a:xfrm>
            <a:off x="390525" y="3867150"/>
            <a:ext cx="8162925" cy="20637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Rectangle 12"/>
          <p:cNvSpPr/>
          <p:nvPr/>
        </p:nvSpPr>
        <p:spPr>
          <a:xfrm>
            <a:off x="7334249" y="1302616"/>
            <a:ext cx="1219200" cy="1219200"/>
          </a:xfrm>
          <a:prstGeom prst="rect">
            <a:avLst/>
          </a:prstGeom>
          <a:solidFill>
            <a:srgbClr val="BAD8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159593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90524" y="1295400"/>
            <a:ext cx="8162925" cy="29937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Limitations of a Tile Schedule</a:t>
            </a:r>
          </a:p>
        </p:txBody>
      </p:sp>
      <p:sp>
        <p:nvSpPr>
          <p:cNvPr id="12" name="Title 1"/>
          <p:cNvSpPr txBox="1">
            <a:spLocks/>
          </p:cNvSpPr>
          <p:nvPr/>
        </p:nvSpPr>
        <p:spPr>
          <a:xfrm>
            <a:off x="2698749" y="1517650"/>
            <a:ext cx="5654417" cy="2743200"/>
          </a:xfrm>
          <a:prstGeom prst="rect">
            <a:avLst/>
          </a:prstGeom>
        </p:spPr>
        <p:txBody>
          <a:bodyPr vert="horz" lIns="68580" tIns="34290" rIns="68580" bIns="34290" rtlCol="0" anchor="t">
            <a:noAutofit/>
          </a:bodyPr>
          <a:lstStyle/>
          <a:p>
            <a:pPr defTabSz="342900">
              <a:lnSpc>
                <a:spcPct val="90000"/>
              </a:lnSpc>
              <a:spcBef>
                <a:spcPct val="0"/>
              </a:spcBef>
              <a:spcAft>
                <a:spcPts val="900"/>
              </a:spcAft>
              <a:defRPr/>
            </a:pPr>
            <a:r>
              <a:rPr lang="en-US" sz="1600" dirty="0" smtClean="0">
                <a:gradFill>
                  <a:gsLst>
                    <a:gs pos="0">
                      <a:schemeClr val="tx2"/>
                    </a:gs>
                    <a:gs pos="100000">
                      <a:schemeClr val="tx2"/>
                    </a:gs>
                  </a:gsLst>
                  <a:lin ang="5400000" scaled="0"/>
                </a:gradFill>
                <a:cs typeface="Segoe Light"/>
              </a:rPr>
              <a:t>Image </a:t>
            </a:r>
            <a:r>
              <a:rPr lang="en-US" sz="1600" dirty="0">
                <a:gradFill>
                  <a:gsLst>
                    <a:gs pos="0">
                      <a:schemeClr val="tx2"/>
                    </a:gs>
                    <a:gs pos="100000">
                      <a:schemeClr val="tx2"/>
                    </a:gs>
                  </a:gsLst>
                  <a:lin ang="5400000" scaled="0"/>
                </a:gradFill>
                <a:cs typeface="Segoe Light"/>
              </a:rPr>
              <a:t>size must be less than 150 KB (up from 80KB in WP7.1)</a:t>
            </a:r>
          </a:p>
          <a:p>
            <a:pPr defTabSz="342900">
              <a:lnSpc>
                <a:spcPct val="90000"/>
              </a:lnSpc>
              <a:spcBef>
                <a:spcPct val="0"/>
              </a:spcBef>
              <a:spcAft>
                <a:spcPts val="900"/>
              </a:spcAft>
              <a:defRPr/>
            </a:pPr>
            <a:r>
              <a:rPr lang="en-US" sz="1600" dirty="0">
                <a:gradFill>
                  <a:gsLst>
                    <a:gs pos="0">
                      <a:schemeClr val="tx2"/>
                    </a:gs>
                    <a:gs pos="100000">
                      <a:schemeClr val="tx2"/>
                    </a:gs>
                  </a:gsLst>
                  <a:lin ang="5400000" scaled="0"/>
                </a:gradFill>
                <a:cs typeface="Segoe Light"/>
              </a:rPr>
              <a:t>Download time must not exceed 45 seconds </a:t>
            </a:r>
            <a:r>
              <a:rPr lang="en-US" sz="1600" dirty="0" smtClean="0">
                <a:gradFill>
                  <a:gsLst>
                    <a:gs pos="0">
                      <a:schemeClr val="tx2"/>
                    </a:gs>
                    <a:gs pos="100000">
                      <a:schemeClr val="tx2"/>
                    </a:gs>
                  </a:gsLst>
                  <a:lin ang="5400000" scaled="0"/>
                </a:gradFill>
                <a:cs typeface="Segoe Light"/>
              </a:rPr>
              <a:t/>
            </a:r>
            <a:br>
              <a:rPr lang="en-US" sz="1600" dirty="0" smtClean="0">
                <a:gradFill>
                  <a:gsLst>
                    <a:gs pos="0">
                      <a:schemeClr val="tx2"/>
                    </a:gs>
                    <a:gs pos="100000">
                      <a:schemeClr val="tx2"/>
                    </a:gs>
                  </a:gsLst>
                  <a:lin ang="5400000" scaled="0"/>
                </a:gradFill>
                <a:cs typeface="Segoe Light"/>
              </a:rPr>
            </a:br>
            <a:r>
              <a:rPr lang="en-US" sz="1600" dirty="0" smtClean="0">
                <a:gradFill>
                  <a:gsLst>
                    <a:gs pos="0">
                      <a:schemeClr val="tx2"/>
                    </a:gs>
                    <a:gs pos="100000">
                      <a:schemeClr val="tx2"/>
                    </a:gs>
                  </a:gsLst>
                  <a:lin ang="5400000" scaled="0"/>
                </a:gradFill>
                <a:cs typeface="Segoe Light"/>
              </a:rPr>
              <a:t>(</a:t>
            </a:r>
            <a:r>
              <a:rPr lang="en-US" sz="1600" dirty="0">
                <a:gradFill>
                  <a:gsLst>
                    <a:gs pos="0">
                      <a:schemeClr val="tx2"/>
                    </a:gs>
                    <a:gs pos="100000">
                      <a:schemeClr val="tx2"/>
                    </a:gs>
                  </a:gsLst>
                  <a:lin ang="5400000" scaled="0"/>
                </a:gradFill>
                <a:cs typeface="Segoe Light"/>
              </a:rPr>
              <a:t>down from 60 seconds in 7.1)</a:t>
            </a:r>
          </a:p>
          <a:p>
            <a:pPr defTabSz="342900">
              <a:lnSpc>
                <a:spcPct val="90000"/>
              </a:lnSpc>
              <a:spcBef>
                <a:spcPct val="0"/>
              </a:spcBef>
              <a:spcAft>
                <a:spcPts val="900"/>
              </a:spcAft>
              <a:defRPr/>
            </a:pPr>
            <a:r>
              <a:rPr lang="en-US" sz="1600" dirty="0">
                <a:gradFill>
                  <a:gsLst>
                    <a:gs pos="0">
                      <a:schemeClr val="tx2"/>
                    </a:gs>
                    <a:gs pos="100000">
                      <a:schemeClr val="tx2"/>
                    </a:gs>
                  </a:gsLst>
                  <a:lin ang="5400000" scaled="0"/>
                </a:gradFill>
                <a:cs typeface="Segoe Light"/>
              </a:rPr>
              <a:t>Lowest update time resolution is 60 minutes</a:t>
            </a:r>
          </a:p>
          <a:p>
            <a:pPr defTabSz="342900">
              <a:lnSpc>
                <a:spcPct val="90000"/>
              </a:lnSpc>
              <a:spcBef>
                <a:spcPct val="0"/>
              </a:spcBef>
              <a:spcAft>
                <a:spcPts val="900"/>
              </a:spcAft>
              <a:defRPr/>
            </a:pPr>
            <a:r>
              <a:rPr lang="en-US" sz="1600" dirty="0">
                <a:gradFill>
                  <a:gsLst>
                    <a:gs pos="0">
                      <a:schemeClr val="tx2"/>
                    </a:gs>
                    <a:gs pos="100000">
                      <a:schemeClr val="tx2"/>
                    </a:gs>
                  </a:gsLst>
                  <a:lin ang="5400000" scaled="0"/>
                </a:gradFill>
                <a:cs typeface="Segoe Light"/>
              </a:rPr>
              <a:t>If the schedule for an indefinite or finite number of updates fails too many times, OS will cancel it</a:t>
            </a:r>
          </a:p>
        </p:txBody>
      </p:sp>
      <p:sp>
        <p:nvSpPr>
          <p:cNvPr id="9" name="Rectangle 8"/>
          <p:cNvSpPr/>
          <p:nvPr/>
        </p:nvSpPr>
        <p:spPr>
          <a:xfrm>
            <a:off x="390525" y="4289190"/>
            <a:ext cx="8162925" cy="206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3074" name="Picture 2" descr="C:\Users\ADI\Pictures\People_images\OFF12_Siri_07.jpg"/>
          <p:cNvPicPr>
            <a:picLocks noChangeAspect="1" noChangeArrowheads="1"/>
          </p:cNvPicPr>
          <p:nvPr/>
        </p:nvPicPr>
        <p:blipFill rotWithShape="1">
          <a:blip r:embed="rId3">
            <a:extLst>
              <a:ext uri="{28A0092B-C50C-407E-A947-70E740481C1C}">
                <a14:useLocalDpi xmlns:a14="http://schemas.microsoft.com/office/drawing/2010/main" val="0"/>
              </a:ext>
            </a:extLst>
          </a:blip>
          <a:srcRect l="20307" r="31674"/>
          <a:stretch/>
        </p:blipFill>
        <p:spPr bwMode="auto">
          <a:xfrm>
            <a:off x="390524" y="1295400"/>
            <a:ext cx="2156385" cy="2993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7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198" y="1767840"/>
            <a:ext cx="2320377" cy="360548"/>
          </a:xfrm>
        </p:spPr>
        <p:txBody>
          <a:bodyPr/>
          <a:lstStyle/>
          <a:p>
            <a:endParaRPr lang="en-US" dirty="0"/>
          </a:p>
        </p:txBody>
      </p:sp>
      <p:sp>
        <p:nvSpPr>
          <p:cNvPr id="10" name="Text Placeholder 9"/>
          <p:cNvSpPr>
            <a:spLocks noGrp="1"/>
          </p:cNvSpPr>
          <p:nvPr>
            <p:ph type="body" sz="quarter" idx="22"/>
          </p:nvPr>
        </p:nvSpPr>
        <p:spPr/>
        <p:txBody>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900" y="0"/>
            <a:ext cx="3086100" cy="5143500"/>
          </a:xfrm>
          <a:prstGeom prst="rect">
            <a:avLst/>
          </a:prstGeom>
        </p:spPr>
      </p:pic>
      <p:sp>
        <p:nvSpPr>
          <p:cNvPr id="21" name="Rectangle 20"/>
          <p:cNvSpPr/>
          <p:nvPr/>
        </p:nvSpPr>
        <p:spPr>
          <a:xfrm>
            <a:off x="454938" y="466726"/>
            <a:ext cx="3167053" cy="4131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2" name="Text Placeholder 1"/>
          <p:cNvSpPr txBox="1">
            <a:spLocks/>
          </p:cNvSpPr>
          <p:nvPr/>
        </p:nvSpPr>
        <p:spPr>
          <a:xfrm>
            <a:off x="557239" y="587244"/>
            <a:ext cx="3064752" cy="3103562"/>
          </a:xfrm>
          <a:prstGeom prst="rect">
            <a:avLst/>
          </a:prstGeom>
        </p:spPr>
        <p:txBody>
          <a:bodyPr vert="horz" lIns="0" tIns="0" rIns="0" bIns="0" rtlCol="0">
            <a:noAutofit/>
          </a:bodyPr>
          <a:lstStyle>
            <a:lvl1pPr marL="0" indent="0" algn="l" defTabSz="914400" rtl="0" eaLnBrk="1" latinLnBrk="0" hangingPunct="1">
              <a:lnSpc>
                <a:spcPct val="105000"/>
              </a:lnSpc>
              <a:spcBef>
                <a:spcPts val="600"/>
              </a:spcBef>
              <a:buClrTx/>
              <a:buSzPct val="100000"/>
              <a:buFont typeface="Arial" pitchFamily="34" charset="0"/>
              <a:buNone/>
              <a:defRPr sz="2400" kern="1200" spc="0" baseline="0">
                <a:solidFill>
                  <a:schemeClr val="tx1"/>
                </a:solidFill>
                <a:latin typeface="+mn-lt"/>
                <a:ea typeface="+mn-ea"/>
                <a:cs typeface="+mn-cs"/>
              </a:defRPr>
            </a:lvl1pPr>
            <a:lvl2pPr marL="0" indent="0" algn="l" defTabSz="914400" rtl="0" eaLnBrk="1" latinLnBrk="0" hangingPunct="1">
              <a:lnSpc>
                <a:spcPct val="125000"/>
              </a:lnSpc>
              <a:spcBef>
                <a:spcPts val="0"/>
              </a:spcBef>
              <a:buClrTx/>
              <a:buSzPct val="100000"/>
              <a:buFont typeface="Arial" pitchFamily="34" charset="0"/>
              <a:buNone/>
              <a:defRPr sz="1600" kern="1200" spc="0" baseline="0">
                <a:solidFill>
                  <a:schemeClr val="tx1">
                    <a:alpha val="99000"/>
                  </a:schemeClr>
                </a:solidFill>
                <a:latin typeface="+mn-lt"/>
                <a:ea typeface="+mn-ea"/>
                <a:cs typeface="+mn-cs"/>
              </a:defRPr>
            </a:lvl2pPr>
            <a:lvl3pPr marL="28575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3pPr>
            <a:lvl4pPr marL="46037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4pPr>
            <a:lvl5pPr marL="62865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2800" dirty="0">
                <a:solidFill>
                  <a:schemeClr val="accent1">
                    <a:alpha val="99000"/>
                  </a:schemeClr>
                </a:solidFill>
                <a:latin typeface="Segoe UI Light" pitchFamily="34" charset="0"/>
              </a:rPr>
              <a:t>Tiles on </a:t>
            </a:r>
            <a:r>
              <a:rPr lang="en-US" sz="2800" dirty="0" smtClean="0">
                <a:solidFill>
                  <a:schemeClr val="accent1">
                    <a:alpha val="99000"/>
                  </a:schemeClr>
                </a:solidFill>
                <a:latin typeface="Segoe UI Light" pitchFamily="34" charset="0"/>
              </a:rPr>
              <a:t>Windows </a:t>
            </a:r>
            <a:r>
              <a:rPr lang="en-US" sz="2800" dirty="0">
                <a:solidFill>
                  <a:schemeClr val="accent1">
                    <a:alpha val="99000"/>
                  </a:schemeClr>
                </a:solidFill>
                <a:latin typeface="Segoe UI Light" pitchFamily="34" charset="0"/>
              </a:rPr>
              <a:t>Phone 8</a:t>
            </a:r>
            <a:endParaRPr lang="en-GB" sz="2800" dirty="0">
              <a:solidFill>
                <a:schemeClr val="accent1">
                  <a:alpha val="99000"/>
                </a:schemeClr>
              </a:solidFill>
              <a:latin typeface="Segoe UI Light" pitchFamily="34" charset="0"/>
            </a:endParaRPr>
          </a:p>
        </p:txBody>
      </p:sp>
      <p:grpSp>
        <p:nvGrpSpPr>
          <p:cNvPr id="23" name="Group 22"/>
          <p:cNvGrpSpPr/>
          <p:nvPr/>
        </p:nvGrpSpPr>
        <p:grpSpPr>
          <a:xfrm>
            <a:off x="599321" y="1596572"/>
            <a:ext cx="2878287" cy="2862384"/>
            <a:chOff x="4812291" y="2219262"/>
            <a:chExt cx="2320655" cy="2307834"/>
          </a:xfrm>
        </p:grpSpPr>
        <p:sp>
          <p:nvSpPr>
            <p:cNvPr id="24" name="Rectangle 23"/>
            <p:cNvSpPr/>
            <p:nvPr/>
          </p:nvSpPr>
          <p:spPr>
            <a:xfrm>
              <a:off x="4812291" y="3403212"/>
              <a:ext cx="2320655" cy="11238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300" dirty="0">
                  <a:solidFill>
                    <a:schemeClr val="bg2">
                      <a:lumMod val="75000"/>
                      <a:alpha val="99000"/>
                    </a:schemeClr>
                  </a:solidFill>
                </a:rPr>
                <a:t>Tile Updates with scheduled updates and push notifications (not shown)</a:t>
              </a:r>
            </a:p>
          </p:txBody>
        </p:sp>
        <p:sp>
          <p:nvSpPr>
            <p:cNvPr id="26" name="Rectangle 25"/>
            <p:cNvSpPr/>
            <p:nvPr/>
          </p:nvSpPr>
          <p:spPr>
            <a:xfrm>
              <a:off x="4812291" y="2219262"/>
              <a:ext cx="1123884" cy="11238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300" dirty="0">
                  <a:solidFill>
                    <a:schemeClr val="bg2">
                      <a:lumMod val="75000"/>
                      <a:alpha val="99000"/>
                    </a:schemeClr>
                  </a:solidFill>
                </a:rPr>
                <a:t>3 Tile Sizes </a:t>
              </a:r>
              <a:r>
                <a:rPr lang="en-US" sz="1300" dirty="0" smtClean="0">
                  <a:solidFill>
                    <a:schemeClr val="bg2">
                      <a:lumMod val="75000"/>
                      <a:alpha val="99000"/>
                    </a:schemeClr>
                  </a:solidFill>
                </a:rPr>
                <a:t/>
              </a:r>
              <a:br>
                <a:rPr lang="en-US" sz="1300" dirty="0" smtClean="0">
                  <a:solidFill>
                    <a:schemeClr val="bg2">
                      <a:lumMod val="75000"/>
                      <a:alpha val="99000"/>
                    </a:schemeClr>
                  </a:solidFill>
                </a:rPr>
              </a:br>
              <a:r>
                <a:rPr lang="en-US" sz="1300" dirty="0" smtClean="0">
                  <a:solidFill>
                    <a:schemeClr val="bg2">
                      <a:lumMod val="75000"/>
                      <a:alpha val="99000"/>
                    </a:schemeClr>
                  </a:solidFill>
                </a:rPr>
                <a:t>– </a:t>
              </a:r>
              <a:r>
                <a:rPr lang="en-US" sz="1300" dirty="0">
                  <a:solidFill>
                    <a:schemeClr val="bg2">
                      <a:lumMod val="75000"/>
                      <a:alpha val="99000"/>
                    </a:schemeClr>
                  </a:solidFill>
                </a:rPr>
                <a:t>small, medium and wide</a:t>
              </a:r>
            </a:p>
          </p:txBody>
        </p:sp>
        <p:sp>
          <p:nvSpPr>
            <p:cNvPr id="27" name="Rectangle 26"/>
            <p:cNvSpPr/>
            <p:nvPr/>
          </p:nvSpPr>
          <p:spPr>
            <a:xfrm>
              <a:off x="6009062" y="2219262"/>
              <a:ext cx="1123884" cy="11238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fr-FR" sz="1300" dirty="0">
                  <a:solidFill>
                    <a:schemeClr val="bg2">
                      <a:lumMod val="75000"/>
                      <a:alpha val="99000"/>
                    </a:schemeClr>
                  </a:solidFill>
                </a:rPr>
                <a:t>3 </a:t>
              </a:r>
              <a:r>
                <a:rPr lang="fr-FR" sz="1300" dirty="0" err="1">
                  <a:solidFill>
                    <a:schemeClr val="bg2">
                      <a:lumMod val="75000"/>
                      <a:alpha val="99000"/>
                    </a:schemeClr>
                  </a:solidFill>
                </a:rPr>
                <a:t>Tile</a:t>
              </a:r>
              <a:r>
                <a:rPr lang="fr-FR" sz="1300" dirty="0">
                  <a:solidFill>
                    <a:schemeClr val="bg2">
                      <a:lumMod val="75000"/>
                      <a:alpha val="99000"/>
                    </a:schemeClr>
                  </a:solidFill>
                </a:rPr>
                <a:t> Types </a:t>
              </a:r>
              <a:r>
                <a:rPr lang="fr-FR" sz="1300" dirty="0" smtClean="0">
                  <a:solidFill>
                    <a:schemeClr val="bg2">
                      <a:lumMod val="75000"/>
                      <a:alpha val="99000"/>
                    </a:schemeClr>
                  </a:solidFill>
                </a:rPr>
                <a:t/>
              </a:r>
              <a:br>
                <a:rPr lang="fr-FR" sz="1300" dirty="0" smtClean="0">
                  <a:solidFill>
                    <a:schemeClr val="bg2">
                      <a:lumMod val="75000"/>
                      <a:alpha val="99000"/>
                    </a:schemeClr>
                  </a:solidFill>
                </a:rPr>
              </a:br>
              <a:r>
                <a:rPr lang="fr-FR" sz="1300" dirty="0" smtClean="0">
                  <a:solidFill>
                    <a:schemeClr val="bg2">
                      <a:lumMod val="75000"/>
                      <a:alpha val="99000"/>
                    </a:schemeClr>
                  </a:solidFill>
                </a:rPr>
                <a:t>– </a:t>
              </a:r>
              <a:r>
                <a:rPr lang="fr-FR" sz="1300" dirty="0">
                  <a:solidFill>
                    <a:schemeClr val="bg2">
                      <a:lumMod val="75000"/>
                      <a:alpha val="99000"/>
                    </a:schemeClr>
                  </a:solidFill>
                </a:rPr>
                <a:t>Flip, Cycle, </a:t>
              </a:r>
              <a:r>
                <a:rPr lang="fr-FR" sz="1300" dirty="0" err="1">
                  <a:solidFill>
                    <a:schemeClr val="bg2">
                      <a:lumMod val="75000"/>
                      <a:alpha val="99000"/>
                    </a:schemeClr>
                  </a:solidFill>
                </a:rPr>
                <a:t>Icon</a:t>
              </a:r>
              <a:endParaRPr lang="fr-FR" sz="1300" dirty="0">
                <a:solidFill>
                  <a:schemeClr val="bg2">
                    <a:lumMod val="75000"/>
                    <a:alpha val="99000"/>
                  </a:schemeClr>
                </a:solidFill>
              </a:endParaRPr>
            </a:p>
          </p:txBody>
        </p:sp>
      </p:grpSp>
    </p:spTree>
    <p:extLst>
      <p:ext uri="{BB962C8B-B14F-4D97-AF65-F5344CB8AC3E}">
        <p14:creationId xmlns:p14="http://schemas.microsoft.com/office/powerpoint/2010/main" val="130595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069502" y="0"/>
            <a:ext cx="3074498" cy="5143500"/>
          </a:xfrm>
          <a:prstGeom prst="rect">
            <a:avLst/>
          </a:prstGeom>
        </p:spPr>
      </p:pic>
      <p:sp>
        <p:nvSpPr>
          <p:cNvPr id="8" name="Title 7"/>
          <p:cNvSpPr>
            <a:spLocks noGrp="1"/>
          </p:cNvSpPr>
          <p:nvPr>
            <p:ph type="title"/>
          </p:nvPr>
        </p:nvSpPr>
        <p:spPr>
          <a:xfrm>
            <a:off x="457198" y="1767840"/>
            <a:ext cx="2320377" cy="1136145"/>
          </a:xfrm>
        </p:spPr>
        <p:txBody>
          <a:bodyPr/>
          <a:lstStyle/>
          <a:p>
            <a:r>
              <a:rPr lang="en-US" dirty="0"/>
              <a:t>Lock screen notifications on </a:t>
            </a:r>
            <a:br>
              <a:rPr lang="en-US" dirty="0"/>
            </a:br>
            <a:r>
              <a:rPr lang="en-US" dirty="0"/>
              <a:t>Windows Phone</a:t>
            </a:r>
          </a:p>
        </p:txBody>
      </p:sp>
      <p:sp>
        <p:nvSpPr>
          <p:cNvPr id="10" name="Text Placeholder 9"/>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316821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15" name="Rectangle 14"/>
          <p:cNvSpPr/>
          <p:nvPr/>
        </p:nvSpPr>
        <p:spPr>
          <a:xfrm>
            <a:off x="1654174" y="1305767"/>
            <a:ext cx="1659229" cy="3000375"/>
          </a:xfrm>
          <a:prstGeom prst="rect">
            <a:avLst/>
          </a:prstGeom>
          <a:noFill/>
          <a:ln w="762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6" name="Rectangle 15"/>
          <p:cNvSpPr/>
          <p:nvPr/>
        </p:nvSpPr>
        <p:spPr>
          <a:xfrm>
            <a:off x="5864585" y="1305767"/>
            <a:ext cx="1645920" cy="3000375"/>
          </a:xfrm>
          <a:prstGeom prst="rect">
            <a:avLst/>
          </a:prstGeom>
          <a:noFill/>
          <a:ln w="762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 name="Rectangle 1"/>
          <p:cNvSpPr/>
          <p:nvPr/>
        </p:nvSpPr>
        <p:spPr>
          <a:xfrm>
            <a:off x="1759888" y="4438650"/>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p:nvSpPr>
        <p:spPr>
          <a:xfrm>
            <a:off x="5952274" y="4443412"/>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6" name="Title 5"/>
          <p:cNvSpPr>
            <a:spLocks noGrp="1"/>
          </p:cNvSpPr>
          <p:nvPr>
            <p:ph type="title"/>
          </p:nvPr>
        </p:nvSpPr>
        <p:spPr/>
        <p:txBody>
          <a:bodyPr/>
          <a:lstStyle/>
          <a:p>
            <a:endParaRPr lang="en-US" dirty="0"/>
          </a:p>
        </p:txBody>
      </p:sp>
      <p:pic>
        <p:nvPicPr>
          <p:cNvPr id="17" name="Picture 16"/>
          <p:cNvPicPr>
            <a:picLocks noChangeAspect="1"/>
          </p:cNvPicPr>
          <p:nvPr/>
        </p:nvPicPr>
        <p:blipFill>
          <a:blip r:embed="rId3"/>
          <a:stretch>
            <a:fillRect/>
          </a:stretch>
        </p:blipFill>
        <p:spPr>
          <a:xfrm>
            <a:off x="1676311" y="1303951"/>
            <a:ext cx="1614955" cy="3004009"/>
          </a:xfrm>
          <a:prstGeom prst="rect">
            <a:avLst/>
          </a:prstGeom>
          <a:noFill/>
          <a:ln>
            <a:noFill/>
          </a:ln>
        </p:spPr>
      </p:pic>
      <p:pic>
        <p:nvPicPr>
          <p:cNvPr id="18" name="Picture 17"/>
          <p:cNvPicPr>
            <a:picLocks noChangeAspect="1"/>
          </p:cNvPicPr>
          <p:nvPr/>
        </p:nvPicPr>
        <p:blipFill>
          <a:blip r:embed="rId4"/>
          <a:stretch>
            <a:fillRect/>
          </a:stretch>
        </p:blipFill>
        <p:spPr>
          <a:xfrm>
            <a:off x="5882990" y="1324896"/>
            <a:ext cx="1609111" cy="2962118"/>
          </a:xfrm>
          <a:prstGeom prst="rect">
            <a:avLst/>
          </a:prstGeom>
          <a:noFill/>
          <a:ln>
            <a:noFill/>
          </a:ln>
        </p:spPr>
      </p:pic>
      <p:cxnSp>
        <p:nvCxnSpPr>
          <p:cNvPr id="20" name="Straight Arrow Connector 19"/>
          <p:cNvCxnSpPr/>
          <p:nvPr/>
        </p:nvCxnSpPr>
        <p:spPr>
          <a:xfrm flipV="1">
            <a:off x="3444565" y="2805955"/>
            <a:ext cx="2288858" cy="0"/>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8435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344" y="1319064"/>
            <a:ext cx="1783261" cy="2972101"/>
          </a:xfrm>
          <a:prstGeom prst="rect">
            <a:avLst/>
          </a:prstGeom>
        </p:spPr>
      </p:pic>
      <p:pic>
        <p:nvPicPr>
          <p:cNvPr id="22" name="Picture 21"/>
          <p:cNvPicPr>
            <a:picLocks noChangeAspect="1"/>
          </p:cNvPicPr>
          <p:nvPr/>
        </p:nvPicPr>
        <p:blipFill>
          <a:blip r:embed="rId3"/>
          <a:stretch>
            <a:fillRect/>
          </a:stretch>
        </p:blipFill>
        <p:spPr>
          <a:xfrm>
            <a:off x="731619" y="1305766"/>
            <a:ext cx="1800224" cy="3000374"/>
          </a:xfrm>
          <a:prstGeom prst="rect">
            <a:avLst/>
          </a:prstGeom>
        </p:spPr>
      </p:pic>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Lock Screen on Windows Phone 8</a:t>
            </a:r>
          </a:p>
        </p:txBody>
      </p:sp>
      <p:sp>
        <p:nvSpPr>
          <p:cNvPr id="15" name="Rectangle 14"/>
          <p:cNvSpPr/>
          <p:nvPr/>
        </p:nvSpPr>
        <p:spPr>
          <a:xfrm>
            <a:off x="712230" y="1305766"/>
            <a:ext cx="1791478" cy="3000375"/>
          </a:xfrm>
          <a:prstGeom prst="rect">
            <a:avLst/>
          </a:prstGeom>
          <a:noFill/>
          <a:ln w="76200">
            <a:solidFill>
              <a:srgbClr val="7FBA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6" name="Rectangle 15"/>
          <p:cNvSpPr/>
          <p:nvPr/>
        </p:nvSpPr>
        <p:spPr>
          <a:xfrm>
            <a:off x="2779311" y="1305766"/>
            <a:ext cx="1791478" cy="3000375"/>
          </a:xfrm>
          <a:prstGeom prst="rect">
            <a:avLst/>
          </a:prstGeom>
          <a:noFill/>
          <a:ln w="76200">
            <a:solidFill>
              <a:srgbClr val="7FBA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 name="Rectangle 1"/>
          <p:cNvSpPr/>
          <p:nvPr/>
        </p:nvSpPr>
        <p:spPr>
          <a:xfrm>
            <a:off x="879385" y="4438649"/>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p:nvSpPr>
        <p:spPr>
          <a:xfrm>
            <a:off x="2951150" y="4443411"/>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4" name="Title 1"/>
          <p:cNvSpPr txBox="1">
            <a:spLocks/>
          </p:cNvSpPr>
          <p:nvPr/>
        </p:nvSpPr>
        <p:spPr>
          <a:xfrm>
            <a:off x="4754880" y="1517650"/>
            <a:ext cx="3826412" cy="2743200"/>
          </a:xfrm>
          <a:prstGeom prst="rect">
            <a:avLst/>
          </a:prstGeom>
        </p:spPr>
        <p:txBody>
          <a:bodyPr vert="horz" lIns="68580" tIns="34290" rIns="68580" bIns="34290" rtlCol="0" anchor="t">
            <a:noAutofit/>
          </a:bodyPr>
          <a:lstStyle/>
          <a:p>
            <a:pPr defTabSz="342900">
              <a:lnSpc>
                <a:spcPct val="90000"/>
              </a:lnSpc>
              <a:spcBef>
                <a:spcPct val="0"/>
              </a:spcBef>
              <a:spcAft>
                <a:spcPts val="900"/>
              </a:spcAft>
              <a:defRPr/>
            </a:pPr>
            <a:r>
              <a:rPr lang="en-US" sz="1600" dirty="0">
                <a:gradFill>
                  <a:gsLst>
                    <a:gs pos="0">
                      <a:schemeClr val="tx2"/>
                    </a:gs>
                    <a:gs pos="100000">
                      <a:schemeClr val="tx2"/>
                    </a:gs>
                  </a:gsLst>
                  <a:lin ang="5400000" scaled="0"/>
                </a:gradFill>
                <a:cs typeface="Segoe Light"/>
              </a:rPr>
              <a:t>End user can now select any app </a:t>
            </a:r>
            <a:r>
              <a:rPr lang="en-US" sz="1600" dirty="0" smtClean="0">
                <a:gradFill>
                  <a:gsLst>
                    <a:gs pos="0">
                      <a:schemeClr val="tx2"/>
                    </a:gs>
                    <a:gs pos="100000">
                      <a:schemeClr val="tx2"/>
                    </a:gs>
                  </a:gsLst>
                  <a:lin ang="5400000" scaled="0"/>
                </a:gradFill>
                <a:cs typeface="Segoe Light"/>
              </a:rPr>
              <a:t/>
            </a:r>
            <a:br>
              <a:rPr lang="en-US" sz="1600" dirty="0" smtClean="0">
                <a:gradFill>
                  <a:gsLst>
                    <a:gs pos="0">
                      <a:schemeClr val="tx2"/>
                    </a:gs>
                    <a:gs pos="100000">
                      <a:schemeClr val="tx2"/>
                    </a:gs>
                  </a:gsLst>
                  <a:lin ang="5400000" scaled="0"/>
                </a:gradFill>
                <a:cs typeface="Segoe Light"/>
              </a:rPr>
            </a:br>
            <a:r>
              <a:rPr lang="en-US" sz="1600" dirty="0" smtClean="0">
                <a:gradFill>
                  <a:gsLst>
                    <a:gs pos="0">
                      <a:schemeClr val="tx2"/>
                    </a:gs>
                    <a:gs pos="100000">
                      <a:schemeClr val="tx2"/>
                    </a:gs>
                  </a:gsLst>
                  <a:lin ang="5400000" scaled="0"/>
                </a:gradFill>
                <a:cs typeface="Segoe Light"/>
              </a:rPr>
              <a:t>that has </a:t>
            </a:r>
            <a:r>
              <a:rPr lang="en-US" sz="1600" dirty="0">
                <a:gradFill>
                  <a:gsLst>
                    <a:gs pos="0">
                      <a:schemeClr val="tx2"/>
                    </a:gs>
                    <a:gs pos="100000">
                      <a:schemeClr val="tx2"/>
                    </a:gs>
                  </a:gsLst>
                  <a:lin ang="5400000" scaled="0"/>
                </a:gradFill>
                <a:cs typeface="Segoe Light"/>
              </a:rPr>
              <a:t>been enabled for lock screen notifications to show detailed status</a:t>
            </a:r>
          </a:p>
          <a:p>
            <a:pPr defTabSz="342900">
              <a:lnSpc>
                <a:spcPct val="90000"/>
              </a:lnSpc>
              <a:spcBef>
                <a:spcPct val="0"/>
              </a:spcBef>
              <a:spcAft>
                <a:spcPts val="900"/>
              </a:spcAft>
              <a:defRPr/>
            </a:pPr>
            <a:r>
              <a:rPr lang="en-US" sz="1600" dirty="0">
                <a:gradFill>
                  <a:gsLst>
                    <a:gs pos="0">
                      <a:schemeClr val="tx2"/>
                    </a:gs>
                    <a:gs pos="100000">
                      <a:schemeClr val="tx2"/>
                    </a:gs>
                  </a:gsLst>
                  <a:lin ang="5400000" scaled="0"/>
                </a:gradFill>
                <a:cs typeface="Segoe Light"/>
              </a:rPr>
              <a:t>Select any five apps to show quick status (icon and count)</a:t>
            </a:r>
          </a:p>
          <a:p>
            <a:pPr defTabSz="342900">
              <a:lnSpc>
                <a:spcPct val="90000"/>
              </a:lnSpc>
              <a:spcBef>
                <a:spcPct val="0"/>
              </a:spcBef>
              <a:spcAft>
                <a:spcPts val="900"/>
              </a:spcAft>
              <a:defRPr/>
            </a:pPr>
            <a:r>
              <a:rPr lang="en-US" sz="1600" dirty="0">
                <a:gradFill>
                  <a:gsLst>
                    <a:gs pos="0">
                      <a:schemeClr val="tx2"/>
                    </a:gs>
                    <a:gs pos="100000">
                      <a:schemeClr val="tx2"/>
                    </a:gs>
                  </a:gsLst>
                  <a:lin ang="5400000" scaled="0"/>
                </a:gradFill>
                <a:cs typeface="Segoe Light"/>
              </a:rPr>
              <a:t>For your app to be included in the notifications area, all you have to do is</a:t>
            </a:r>
          </a:p>
          <a:p>
            <a:pPr marL="168275" defTabSz="342900">
              <a:lnSpc>
                <a:spcPct val="90000"/>
              </a:lnSpc>
              <a:spcBef>
                <a:spcPct val="0"/>
              </a:spcBef>
              <a:spcAft>
                <a:spcPts val="900"/>
              </a:spcAft>
              <a:defRPr/>
            </a:pPr>
            <a:r>
              <a:rPr lang="en-US" sz="1400" dirty="0">
                <a:gradFill>
                  <a:gsLst>
                    <a:gs pos="0">
                      <a:schemeClr val="tx2"/>
                    </a:gs>
                    <a:gs pos="100000">
                      <a:schemeClr val="tx2"/>
                    </a:gs>
                  </a:gsLst>
                  <a:lin ang="5400000" scaled="0"/>
                </a:gradFill>
                <a:cs typeface="Segoe Light"/>
              </a:rPr>
              <a:t>Create an icon</a:t>
            </a:r>
          </a:p>
          <a:p>
            <a:pPr marL="168275" defTabSz="342900">
              <a:lnSpc>
                <a:spcPct val="90000"/>
              </a:lnSpc>
              <a:spcBef>
                <a:spcPct val="0"/>
              </a:spcBef>
              <a:spcAft>
                <a:spcPts val="900"/>
              </a:spcAft>
              <a:defRPr/>
            </a:pPr>
            <a:r>
              <a:rPr lang="en-US" sz="1400" dirty="0">
                <a:gradFill>
                  <a:gsLst>
                    <a:gs pos="0">
                      <a:schemeClr val="tx2"/>
                    </a:gs>
                    <a:gs pos="100000">
                      <a:schemeClr val="tx2"/>
                    </a:gs>
                  </a:gsLst>
                  <a:lin ang="5400000" scaled="0"/>
                </a:gradFill>
                <a:cs typeface="Segoe Light"/>
              </a:rPr>
              <a:t>Declare the app’s intent </a:t>
            </a:r>
            <a:r>
              <a:rPr lang="en-US" sz="1400" dirty="0" smtClean="0">
                <a:gradFill>
                  <a:gsLst>
                    <a:gs pos="0">
                      <a:schemeClr val="tx2"/>
                    </a:gs>
                    <a:gs pos="100000">
                      <a:schemeClr val="tx2"/>
                    </a:gs>
                  </a:gsLst>
                  <a:lin ang="5400000" scaled="0"/>
                </a:gradFill>
                <a:cs typeface="Segoe Light"/>
              </a:rPr>
              <a:t/>
            </a:r>
            <a:br>
              <a:rPr lang="en-US" sz="1400" dirty="0" smtClean="0">
                <a:gradFill>
                  <a:gsLst>
                    <a:gs pos="0">
                      <a:schemeClr val="tx2"/>
                    </a:gs>
                    <a:gs pos="100000">
                      <a:schemeClr val="tx2"/>
                    </a:gs>
                  </a:gsLst>
                  <a:lin ang="5400000" scaled="0"/>
                </a:gradFill>
                <a:cs typeface="Segoe Light"/>
              </a:rPr>
            </a:br>
            <a:r>
              <a:rPr lang="en-US" sz="1400" dirty="0" smtClean="0">
                <a:gradFill>
                  <a:gsLst>
                    <a:gs pos="0">
                      <a:schemeClr val="tx2"/>
                    </a:gs>
                    <a:gs pos="100000">
                      <a:schemeClr val="tx2"/>
                    </a:gs>
                  </a:gsLst>
                  <a:lin ang="5400000" scaled="0"/>
                </a:gradFill>
                <a:cs typeface="Segoe Light"/>
              </a:rPr>
              <a:t>in </a:t>
            </a:r>
            <a:r>
              <a:rPr lang="en-US" sz="1400" dirty="0">
                <a:gradFill>
                  <a:gsLst>
                    <a:gs pos="0">
                      <a:schemeClr val="tx2"/>
                    </a:gs>
                    <a:gs pos="100000">
                      <a:schemeClr val="tx2"/>
                    </a:gs>
                  </a:gsLst>
                  <a:lin ang="5400000" scaled="0"/>
                </a:gradFill>
                <a:cs typeface="Segoe Light"/>
              </a:rPr>
              <a:t>the application manifest file</a:t>
            </a:r>
          </a:p>
        </p:txBody>
      </p:sp>
    </p:spTree>
    <p:extLst>
      <p:ext uri="{BB962C8B-B14F-4D97-AF65-F5344CB8AC3E}">
        <p14:creationId xmlns:p14="http://schemas.microsoft.com/office/powerpoint/2010/main" val="25910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1"/>
          </p:nvPr>
        </p:nvSpPr>
        <p:spPr/>
        <p:txBody>
          <a:bodyPr/>
          <a:lstStyle/>
          <a:p>
            <a:endParaRPr lang="en-US" dirty="0"/>
          </a:p>
        </p:txBody>
      </p:sp>
      <p:sp>
        <p:nvSpPr>
          <p:cNvPr id="8" name="Title 7"/>
          <p:cNvSpPr>
            <a:spLocks noGrp="1"/>
          </p:cNvSpPr>
          <p:nvPr>
            <p:ph type="title"/>
          </p:nvPr>
        </p:nvSpPr>
        <p:spPr/>
        <p:txBody>
          <a:bodyPr/>
          <a:lstStyle/>
          <a:p>
            <a:r>
              <a:rPr lang="en-US" dirty="0"/>
              <a:t>Creating a lock screen icon</a:t>
            </a:r>
          </a:p>
        </p:txBody>
      </p:sp>
      <p:sp>
        <p:nvSpPr>
          <p:cNvPr id="23" name="Rectangle 22"/>
          <p:cNvSpPr/>
          <p:nvPr/>
        </p:nvSpPr>
        <p:spPr>
          <a:xfrm>
            <a:off x="467762" y="1222377"/>
            <a:ext cx="6826966" cy="28993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GB" sz="1400" dirty="0" smtClean="0">
              <a:solidFill>
                <a:schemeClr val="tx2">
                  <a:alpha val="99000"/>
                </a:schemeClr>
              </a:solidFill>
            </a:endParaRPr>
          </a:p>
          <a:p>
            <a:r>
              <a:rPr lang="en-GB" sz="1400" dirty="0" smtClean="0">
                <a:solidFill>
                  <a:schemeClr val="tx2">
                    <a:alpha val="99000"/>
                  </a:schemeClr>
                </a:solidFill>
              </a:rPr>
              <a:t/>
            </a:r>
            <a:br>
              <a:rPr lang="en-GB" sz="1400" dirty="0" smtClean="0">
                <a:solidFill>
                  <a:schemeClr val="tx2">
                    <a:alpha val="99000"/>
                  </a:schemeClr>
                </a:solidFill>
              </a:rPr>
            </a:br>
            <a:endParaRPr lang="en-GB" sz="1400" dirty="0">
              <a:solidFill>
                <a:schemeClr val="tx2">
                  <a:alpha val="99000"/>
                </a:schemeClr>
              </a:solidFill>
            </a:endParaRPr>
          </a:p>
          <a:p>
            <a:endParaRPr lang="en-GB" sz="1400" dirty="0" smtClean="0">
              <a:solidFill>
                <a:schemeClr val="tx2">
                  <a:alpha val="99000"/>
                </a:schemeClr>
              </a:solidFill>
            </a:endParaRPr>
          </a:p>
          <a:p>
            <a:endParaRPr lang="en-GB" sz="1400" dirty="0">
              <a:solidFill>
                <a:schemeClr val="tx2">
                  <a:alpha val="99000"/>
                </a:schemeClr>
              </a:solidFill>
            </a:endParaRPr>
          </a:p>
        </p:txBody>
      </p:sp>
      <p:grpSp>
        <p:nvGrpSpPr>
          <p:cNvPr id="24" name="Group 23"/>
          <p:cNvGrpSpPr/>
          <p:nvPr/>
        </p:nvGrpSpPr>
        <p:grpSpPr>
          <a:xfrm>
            <a:off x="576945" y="1410788"/>
            <a:ext cx="6656369" cy="768824"/>
            <a:chOff x="1685925" y="2188855"/>
            <a:chExt cx="5721549" cy="768824"/>
          </a:xfrm>
        </p:grpSpPr>
        <p:sp>
          <p:nvSpPr>
            <p:cNvPr id="25" name="Rectangle 24"/>
            <p:cNvSpPr/>
            <p:nvPr/>
          </p:nvSpPr>
          <p:spPr>
            <a:xfrm>
              <a:off x="1685925" y="2694530"/>
              <a:ext cx="5721548" cy="263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91440" bIns="64008" rtlCol="0" anchor="t" anchorCtr="0">
              <a:spAutoFit/>
            </a:bodyPr>
            <a:lstStyle/>
            <a:p>
              <a:pPr marL="174625" lvl="1" indent="0">
                <a:lnSpc>
                  <a:spcPct val="90000"/>
                </a:lnSpc>
                <a:spcAft>
                  <a:spcPts val="600"/>
                </a:spcAft>
                <a:buNone/>
              </a:pPr>
              <a:r>
                <a:rPr lang="en-US" sz="1100" dirty="0">
                  <a:solidFill>
                    <a:schemeClr val="tx2">
                      <a:alpha val="99000"/>
                    </a:schemeClr>
                  </a:solidFill>
                </a:rPr>
                <a:t>Contain only white pixels and transparent background</a:t>
              </a:r>
            </a:p>
          </p:txBody>
        </p:sp>
        <p:sp>
          <p:nvSpPr>
            <p:cNvPr id="26" name="Rectangle 25"/>
            <p:cNvSpPr/>
            <p:nvPr/>
          </p:nvSpPr>
          <p:spPr>
            <a:xfrm>
              <a:off x="1685926" y="2188855"/>
              <a:ext cx="5721548" cy="480131"/>
            </a:xfrm>
            <a:prstGeom prst="rect">
              <a:avLst/>
            </a:prstGeom>
          </p:spPr>
          <p:txBody>
            <a:bodyPr wrap="square" lIns="0" anchor="b">
              <a:spAutoFit/>
            </a:bodyPr>
            <a:lstStyle/>
            <a:p>
              <a:pPr lvl="0">
                <a:lnSpc>
                  <a:spcPct val="90000"/>
                </a:lnSpc>
                <a:spcBef>
                  <a:spcPts val="1200"/>
                </a:spcBef>
              </a:pPr>
              <a:r>
                <a:rPr lang="en-US" sz="1400" dirty="0">
                  <a:solidFill>
                    <a:srgbClr val="505151">
                      <a:alpha val="99000"/>
                    </a:srgbClr>
                  </a:solidFill>
                </a:rPr>
                <a:t>Create a 30 x 30 pixel PNG image that will be used to identify your app </a:t>
              </a:r>
              <a:r>
                <a:rPr lang="en-US" sz="1400" dirty="0" smtClean="0">
                  <a:solidFill>
                    <a:srgbClr val="505151">
                      <a:alpha val="99000"/>
                    </a:srgbClr>
                  </a:solidFill>
                </a:rPr>
                <a:t/>
              </a:r>
              <a:br>
                <a:rPr lang="en-US" sz="1400" dirty="0" smtClean="0">
                  <a:solidFill>
                    <a:srgbClr val="505151">
                      <a:alpha val="99000"/>
                    </a:srgbClr>
                  </a:solidFill>
                </a:rPr>
              </a:br>
              <a:r>
                <a:rPr lang="en-US" sz="1400" dirty="0" smtClean="0">
                  <a:solidFill>
                    <a:srgbClr val="505151">
                      <a:alpha val="99000"/>
                    </a:srgbClr>
                  </a:solidFill>
                </a:rPr>
                <a:t>on </a:t>
              </a:r>
              <a:r>
                <a:rPr lang="en-US" sz="1400" dirty="0">
                  <a:solidFill>
                    <a:srgbClr val="505151">
                      <a:alpha val="99000"/>
                    </a:srgbClr>
                  </a:solidFill>
                </a:rPr>
                <a:t>the lock screen</a:t>
              </a:r>
            </a:p>
          </p:txBody>
        </p:sp>
      </p:grpSp>
      <p:grpSp>
        <p:nvGrpSpPr>
          <p:cNvPr id="13" name="Group 12"/>
          <p:cNvGrpSpPr/>
          <p:nvPr/>
        </p:nvGrpSpPr>
        <p:grpSpPr>
          <a:xfrm>
            <a:off x="576945" y="2404677"/>
            <a:ext cx="6656369" cy="574925"/>
            <a:chOff x="1685925" y="2382754"/>
            <a:chExt cx="5721549" cy="574925"/>
          </a:xfrm>
        </p:grpSpPr>
        <p:sp>
          <p:nvSpPr>
            <p:cNvPr id="15" name="Rectangle 14"/>
            <p:cNvSpPr/>
            <p:nvPr/>
          </p:nvSpPr>
          <p:spPr>
            <a:xfrm>
              <a:off x="1685925" y="2694530"/>
              <a:ext cx="5721548" cy="263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91440" bIns="64008" rtlCol="0" anchor="t" anchorCtr="0">
              <a:spAutoFit/>
            </a:bodyPr>
            <a:lstStyle/>
            <a:p>
              <a:pPr marL="174625" lvl="1" indent="0">
                <a:lnSpc>
                  <a:spcPct val="90000"/>
                </a:lnSpc>
                <a:spcAft>
                  <a:spcPts val="600"/>
                </a:spcAft>
                <a:buNone/>
              </a:pPr>
              <a:r>
                <a:rPr lang="en-US" sz="1100" dirty="0">
                  <a:solidFill>
                    <a:schemeClr val="tx2">
                      <a:alpha val="99000"/>
                    </a:schemeClr>
                  </a:solidFill>
                </a:rPr>
                <a:t>Use this name and you do not have to explicitly declare it in the application manifest</a:t>
              </a:r>
            </a:p>
          </p:txBody>
        </p:sp>
        <p:sp>
          <p:nvSpPr>
            <p:cNvPr id="16" name="Rectangle 15"/>
            <p:cNvSpPr/>
            <p:nvPr/>
          </p:nvSpPr>
          <p:spPr>
            <a:xfrm>
              <a:off x="1685926" y="2382754"/>
              <a:ext cx="5721548" cy="286232"/>
            </a:xfrm>
            <a:prstGeom prst="rect">
              <a:avLst/>
            </a:prstGeom>
          </p:spPr>
          <p:txBody>
            <a:bodyPr wrap="square" lIns="0" anchor="b">
              <a:spAutoFit/>
            </a:bodyPr>
            <a:lstStyle/>
            <a:p>
              <a:pPr lvl="0">
                <a:lnSpc>
                  <a:spcPct val="90000"/>
                </a:lnSpc>
                <a:spcBef>
                  <a:spcPts val="1200"/>
                </a:spcBef>
              </a:pPr>
              <a:r>
                <a:rPr lang="en-US" sz="1400" dirty="0">
                  <a:solidFill>
                    <a:srgbClr val="505151">
                      <a:alpha val="99000"/>
                    </a:srgbClr>
                  </a:solidFill>
                </a:rPr>
                <a:t>Default name is LockIcon.png</a:t>
              </a:r>
            </a:p>
          </p:txBody>
        </p:sp>
      </p:grpSp>
    </p:spTree>
    <p:extLst>
      <p:ext uri="{BB962C8B-B14F-4D97-AF65-F5344CB8AC3E}">
        <p14:creationId xmlns:p14="http://schemas.microsoft.com/office/powerpoint/2010/main" val="239494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1"/>
          </p:nvPr>
        </p:nvSpPr>
        <p:spPr/>
        <p:txBody>
          <a:bodyPr/>
          <a:lstStyle/>
          <a:p>
            <a:endParaRPr lang="en-US" dirty="0"/>
          </a:p>
        </p:txBody>
      </p:sp>
      <p:sp>
        <p:nvSpPr>
          <p:cNvPr id="8" name="Title 7"/>
          <p:cNvSpPr>
            <a:spLocks noGrp="1"/>
          </p:cNvSpPr>
          <p:nvPr>
            <p:ph type="title"/>
          </p:nvPr>
        </p:nvSpPr>
        <p:spPr/>
        <p:txBody>
          <a:bodyPr/>
          <a:lstStyle/>
          <a:p>
            <a:r>
              <a:rPr lang="en-US" dirty="0"/>
              <a:t>How to Update the Icon Count and Text</a:t>
            </a:r>
          </a:p>
        </p:txBody>
      </p:sp>
      <p:sp>
        <p:nvSpPr>
          <p:cNvPr id="23" name="Rectangle 22"/>
          <p:cNvSpPr/>
          <p:nvPr/>
        </p:nvSpPr>
        <p:spPr>
          <a:xfrm>
            <a:off x="1859834" y="1222377"/>
            <a:ext cx="6826966" cy="28993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GB" sz="1400" dirty="0" smtClean="0">
              <a:solidFill>
                <a:schemeClr val="tx2">
                  <a:alpha val="99000"/>
                </a:schemeClr>
              </a:solidFill>
            </a:endParaRPr>
          </a:p>
          <a:p>
            <a:r>
              <a:rPr lang="en-GB" sz="1400" dirty="0" smtClean="0">
                <a:solidFill>
                  <a:schemeClr val="tx2">
                    <a:alpha val="99000"/>
                  </a:schemeClr>
                </a:solidFill>
              </a:rPr>
              <a:t/>
            </a:r>
            <a:br>
              <a:rPr lang="en-GB" sz="1400" dirty="0" smtClean="0">
                <a:solidFill>
                  <a:schemeClr val="tx2">
                    <a:alpha val="99000"/>
                  </a:schemeClr>
                </a:solidFill>
              </a:rPr>
            </a:br>
            <a:endParaRPr lang="en-GB" sz="1400" dirty="0">
              <a:solidFill>
                <a:schemeClr val="tx2">
                  <a:alpha val="99000"/>
                </a:schemeClr>
              </a:solidFill>
            </a:endParaRPr>
          </a:p>
          <a:p>
            <a:endParaRPr lang="en-GB" sz="1400" dirty="0" smtClean="0">
              <a:solidFill>
                <a:schemeClr val="tx2">
                  <a:alpha val="99000"/>
                </a:schemeClr>
              </a:solidFill>
            </a:endParaRPr>
          </a:p>
          <a:p>
            <a:endParaRPr lang="en-GB" sz="1400" dirty="0">
              <a:solidFill>
                <a:schemeClr val="tx2">
                  <a:alpha val="99000"/>
                </a:schemeClr>
              </a:solidFill>
            </a:endParaRPr>
          </a:p>
        </p:txBody>
      </p:sp>
      <p:grpSp>
        <p:nvGrpSpPr>
          <p:cNvPr id="24" name="Group 23"/>
          <p:cNvGrpSpPr/>
          <p:nvPr/>
        </p:nvGrpSpPr>
        <p:grpSpPr>
          <a:xfrm>
            <a:off x="1969017" y="1337177"/>
            <a:ext cx="6656369" cy="561075"/>
            <a:chOff x="1685925" y="2396604"/>
            <a:chExt cx="5721549" cy="561075"/>
          </a:xfrm>
        </p:grpSpPr>
        <p:sp>
          <p:nvSpPr>
            <p:cNvPr id="25" name="Rectangle 24"/>
            <p:cNvSpPr/>
            <p:nvPr/>
          </p:nvSpPr>
          <p:spPr>
            <a:xfrm>
              <a:off x="1685925" y="2694530"/>
              <a:ext cx="5721548" cy="263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91440" bIns="64008" rtlCol="0" anchor="t" anchorCtr="0">
              <a:spAutoFit/>
            </a:bodyPr>
            <a:lstStyle/>
            <a:p>
              <a:pPr marL="174625" lvl="1" indent="0">
                <a:lnSpc>
                  <a:spcPct val="90000"/>
                </a:lnSpc>
                <a:spcAft>
                  <a:spcPts val="600"/>
                </a:spcAft>
                <a:buNone/>
              </a:pPr>
              <a:r>
                <a:rPr lang="en-US" sz="1100" dirty="0">
                  <a:solidFill>
                    <a:schemeClr val="tx2">
                      <a:alpha val="99000"/>
                    </a:schemeClr>
                  </a:solidFill>
                </a:rPr>
                <a:t>Secondary tiles are not used for this feature</a:t>
              </a:r>
            </a:p>
          </p:txBody>
        </p:sp>
        <p:sp>
          <p:nvSpPr>
            <p:cNvPr id="26" name="Rectangle 25"/>
            <p:cNvSpPr/>
            <p:nvPr/>
          </p:nvSpPr>
          <p:spPr>
            <a:xfrm>
              <a:off x="1685926" y="2396604"/>
              <a:ext cx="5721548" cy="272382"/>
            </a:xfrm>
            <a:prstGeom prst="rect">
              <a:avLst/>
            </a:prstGeom>
          </p:spPr>
          <p:txBody>
            <a:bodyPr wrap="square" lIns="0" anchor="b">
              <a:spAutoFit/>
            </a:bodyPr>
            <a:lstStyle/>
            <a:p>
              <a:pPr lvl="0">
                <a:lnSpc>
                  <a:spcPct val="90000"/>
                </a:lnSpc>
                <a:spcBef>
                  <a:spcPts val="1200"/>
                </a:spcBef>
              </a:pPr>
              <a:r>
                <a:rPr lang="en-US" sz="1300" dirty="0">
                  <a:solidFill>
                    <a:srgbClr val="505151">
                      <a:alpha val="99000"/>
                    </a:srgbClr>
                  </a:solidFill>
                </a:rPr>
                <a:t>Lock Screen Icon Count and Text is taken directly from your applications primary tile</a:t>
              </a:r>
            </a:p>
          </p:txBody>
        </p:sp>
      </p:grpSp>
      <p:grpSp>
        <p:nvGrpSpPr>
          <p:cNvPr id="13" name="Group 12"/>
          <p:cNvGrpSpPr/>
          <p:nvPr/>
        </p:nvGrpSpPr>
        <p:grpSpPr>
          <a:xfrm>
            <a:off x="1969017" y="2024133"/>
            <a:ext cx="6656369" cy="561075"/>
            <a:chOff x="1685925" y="2396604"/>
            <a:chExt cx="5721549" cy="561075"/>
          </a:xfrm>
        </p:grpSpPr>
        <p:sp>
          <p:nvSpPr>
            <p:cNvPr id="15" name="Rectangle 14"/>
            <p:cNvSpPr/>
            <p:nvPr/>
          </p:nvSpPr>
          <p:spPr>
            <a:xfrm>
              <a:off x="1685925" y="2694530"/>
              <a:ext cx="5721548" cy="263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91440" bIns="64008" rtlCol="0" anchor="t" anchorCtr="0">
              <a:spAutoFit/>
            </a:bodyPr>
            <a:lstStyle/>
            <a:p>
              <a:pPr marL="174625" lvl="1">
                <a:lnSpc>
                  <a:spcPct val="90000"/>
                </a:lnSpc>
                <a:spcAft>
                  <a:spcPts val="600"/>
                </a:spcAft>
              </a:pPr>
              <a:r>
                <a:rPr lang="en-US" sz="1100" dirty="0">
                  <a:solidFill>
                    <a:schemeClr val="tx2">
                      <a:alpha val="99000"/>
                    </a:schemeClr>
                  </a:solidFill>
                </a:rPr>
                <a:t>For example, a count will only be displayed if the tile displays it</a:t>
              </a:r>
            </a:p>
          </p:txBody>
        </p:sp>
        <p:sp>
          <p:nvSpPr>
            <p:cNvPr id="16" name="Rectangle 15"/>
            <p:cNvSpPr/>
            <p:nvPr/>
          </p:nvSpPr>
          <p:spPr>
            <a:xfrm>
              <a:off x="1685926" y="2396604"/>
              <a:ext cx="5721548" cy="272382"/>
            </a:xfrm>
            <a:prstGeom prst="rect">
              <a:avLst/>
            </a:prstGeom>
          </p:spPr>
          <p:txBody>
            <a:bodyPr wrap="square" lIns="0" anchor="b">
              <a:spAutoFit/>
            </a:bodyPr>
            <a:lstStyle/>
            <a:p>
              <a:pPr>
                <a:lnSpc>
                  <a:spcPct val="90000"/>
                </a:lnSpc>
                <a:spcBef>
                  <a:spcPts val="1200"/>
                </a:spcBef>
              </a:pPr>
              <a:r>
                <a:rPr lang="en-US" sz="1300" dirty="0">
                  <a:solidFill>
                    <a:srgbClr val="505151">
                      <a:alpha val="99000"/>
                    </a:srgbClr>
                  </a:solidFill>
                </a:rPr>
                <a:t>Information is only displayed on the lock screen if the tile contains the information</a:t>
              </a:r>
            </a:p>
          </p:txBody>
        </p:sp>
      </p:grpSp>
      <p:grpSp>
        <p:nvGrpSpPr>
          <p:cNvPr id="17" name="Group 16"/>
          <p:cNvGrpSpPr/>
          <p:nvPr/>
        </p:nvGrpSpPr>
        <p:grpSpPr>
          <a:xfrm>
            <a:off x="1969017" y="2711089"/>
            <a:ext cx="6656369" cy="1304356"/>
            <a:chOff x="1685925" y="1882617"/>
            <a:chExt cx="5721549" cy="1304356"/>
          </a:xfrm>
        </p:grpSpPr>
        <p:sp>
          <p:nvSpPr>
            <p:cNvPr id="18" name="Rectangle 17"/>
            <p:cNvSpPr/>
            <p:nvPr/>
          </p:nvSpPr>
          <p:spPr>
            <a:xfrm>
              <a:off x="1685925" y="2694530"/>
              <a:ext cx="5721548" cy="49244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91440" bIns="64008" rtlCol="0" anchor="t" anchorCtr="0">
              <a:spAutoFit/>
            </a:bodyPr>
            <a:lstStyle/>
            <a:p>
              <a:pPr marL="174625" lvl="1">
                <a:lnSpc>
                  <a:spcPct val="90000"/>
                </a:lnSpc>
                <a:spcAft>
                  <a:spcPts val="600"/>
                </a:spcAft>
              </a:pPr>
              <a:r>
                <a:rPr lang="en-US" sz="1100" dirty="0">
                  <a:solidFill>
                    <a:schemeClr val="tx2">
                      <a:alpha val="99000"/>
                    </a:schemeClr>
                  </a:solidFill>
                </a:rPr>
                <a:t>Local Shell Tiles API</a:t>
              </a:r>
            </a:p>
            <a:p>
              <a:pPr marL="174625" lvl="1">
                <a:lnSpc>
                  <a:spcPct val="90000"/>
                </a:lnSpc>
                <a:spcAft>
                  <a:spcPts val="600"/>
                </a:spcAft>
              </a:pPr>
              <a:r>
                <a:rPr lang="en-US" sz="1100" dirty="0">
                  <a:solidFill>
                    <a:schemeClr val="tx2">
                      <a:alpha val="99000"/>
                    </a:schemeClr>
                  </a:solidFill>
                </a:rPr>
                <a:t>Push Notifications</a:t>
              </a:r>
            </a:p>
          </p:txBody>
        </p:sp>
        <p:sp>
          <p:nvSpPr>
            <p:cNvPr id="19" name="Rectangle 18"/>
            <p:cNvSpPr/>
            <p:nvPr/>
          </p:nvSpPr>
          <p:spPr>
            <a:xfrm>
              <a:off x="1685926" y="1882617"/>
              <a:ext cx="5721548" cy="786369"/>
            </a:xfrm>
            <a:prstGeom prst="rect">
              <a:avLst/>
            </a:prstGeom>
          </p:spPr>
          <p:txBody>
            <a:bodyPr wrap="square" lIns="0" anchor="b">
              <a:spAutoFit/>
            </a:bodyPr>
            <a:lstStyle/>
            <a:p>
              <a:pPr>
                <a:lnSpc>
                  <a:spcPct val="90000"/>
                </a:lnSpc>
                <a:spcBef>
                  <a:spcPts val="1200"/>
                </a:spcBef>
              </a:pPr>
              <a:r>
                <a:rPr lang="en-US" sz="1300" dirty="0">
                  <a:solidFill>
                    <a:srgbClr val="505151">
                      <a:alpha val="99000"/>
                    </a:srgbClr>
                  </a:solidFill>
                </a:rPr>
                <a:t>Primary tile does not need to be pinned to the Start Screen for lock screen notifications </a:t>
              </a:r>
              <a:r>
                <a:rPr lang="en-US" sz="1300" dirty="0" smtClean="0">
                  <a:solidFill>
                    <a:srgbClr val="505151">
                      <a:alpha val="99000"/>
                    </a:srgbClr>
                  </a:solidFill>
                </a:rPr>
                <a:t/>
              </a:r>
              <a:br>
                <a:rPr lang="en-US" sz="1300" dirty="0" smtClean="0">
                  <a:solidFill>
                    <a:srgbClr val="505151">
                      <a:alpha val="99000"/>
                    </a:srgbClr>
                  </a:solidFill>
                </a:rPr>
              </a:br>
              <a:r>
                <a:rPr lang="en-US" sz="1300" dirty="0" smtClean="0">
                  <a:solidFill>
                    <a:srgbClr val="505151">
                      <a:alpha val="99000"/>
                    </a:srgbClr>
                  </a:solidFill>
                </a:rPr>
                <a:t>to </a:t>
              </a:r>
              <a:r>
                <a:rPr lang="en-US" sz="1300" dirty="0">
                  <a:solidFill>
                    <a:srgbClr val="505151">
                      <a:alpha val="99000"/>
                    </a:srgbClr>
                  </a:solidFill>
                </a:rPr>
                <a:t>be enabled</a:t>
              </a:r>
            </a:p>
            <a:p>
              <a:pPr>
                <a:lnSpc>
                  <a:spcPct val="90000"/>
                </a:lnSpc>
                <a:spcBef>
                  <a:spcPts val="1200"/>
                </a:spcBef>
              </a:pPr>
              <a:r>
                <a:rPr lang="en-US" sz="1300" dirty="0">
                  <a:solidFill>
                    <a:srgbClr val="505151">
                      <a:alpha val="99000"/>
                    </a:srgbClr>
                  </a:solidFill>
                </a:rPr>
                <a:t>Update Primary Tile content in the usual way</a:t>
              </a:r>
            </a:p>
          </p:txBody>
        </p:sp>
      </p:grpSp>
    </p:spTree>
    <p:extLst>
      <p:ext uri="{BB962C8B-B14F-4D97-AF65-F5344CB8AC3E}">
        <p14:creationId xmlns:p14="http://schemas.microsoft.com/office/powerpoint/2010/main" val="31623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69502" y="0"/>
            <a:ext cx="3074498" cy="5143500"/>
          </a:xfrm>
          <a:prstGeom prst="rect">
            <a:avLst/>
          </a:prstGeom>
        </p:spPr>
      </p:pic>
      <p:sp>
        <p:nvSpPr>
          <p:cNvPr id="8" name="Title 7"/>
          <p:cNvSpPr>
            <a:spLocks noGrp="1"/>
          </p:cNvSpPr>
          <p:nvPr>
            <p:ph type="title"/>
          </p:nvPr>
        </p:nvSpPr>
        <p:spPr>
          <a:xfrm>
            <a:off x="457197" y="1767840"/>
            <a:ext cx="3805313" cy="1163395"/>
          </a:xfrm>
        </p:spPr>
        <p:txBody>
          <a:bodyPr/>
          <a:lstStyle/>
          <a:p>
            <a:r>
              <a:rPr lang="en-US" dirty="0"/>
              <a:t>Lock screen notifications </a:t>
            </a:r>
            <a:r>
              <a:rPr lang="en-US" dirty="0" smtClean="0"/>
              <a:t/>
            </a:r>
            <a:br>
              <a:rPr lang="en-US" dirty="0" smtClean="0"/>
            </a:br>
            <a:r>
              <a:rPr lang="en-US" dirty="0" smtClean="0"/>
              <a:t>on Windows </a:t>
            </a:r>
            <a:r>
              <a:rPr lang="en-US" dirty="0"/>
              <a:t>Phone</a:t>
            </a:r>
            <a:br>
              <a:rPr lang="en-US" dirty="0"/>
            </a:br>
            <a:r>
              <a:rPr lang="en-US" dirty="0"/>
              <a:t>(demo)</a:t>
            </a:r>
          </a:p>
        </p:txBody>
      </p:sp>
      <p:sp>
        <p:nvSpPr>
          <p:cNvPr id="10" name="Text Placeholder 9"/>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256947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502" y="0"/>
            <a:ext cx="3086100" cy="5143500"/>
          </a:xfrm>
          <a:prstGeom prst="rect">
            <a:avLst/>
          </a:prstGeom>
        </p:spPr>
      </p:pic>
      <p:sp>
        <p:nvSpPr>
          <p:cNvPr id="8" name="Title 7"/>
          <p:cNvSpPr>
            <a:spLocks noGrp="1"/>
          </p:cNvSpPr>
          <p:nvPr>
            <p:ph type="title"/>
          </p:nvPr>
        </p:nvSpPr>
        <p:spPr>
          <a:xfrm>
            <a:off x="457197" y="1767840"/>
            <a:ext cx="3805313" cy="748346"/>
          </a:xfrm>
        </p:spPr>
        <p:txBody>
          <a:bodyPr/>
          <a:lstStyle/>
          <a:p>
            <a:r>
              <a:rPr lang="en-US" dirty="0"/>
              <a:t>Lock Screen </a:t>
            </a:r>
            <a:r>
              <a:rPr lang="en-US" dirty="0" smtClean="0"/>
              <a:t/>
            </a:r>
            <a:br>
              <a:rPr lang="en-US" dirty="0" smtClean="0"/>
            </a:br>
            <a:r>
              <a:rPr lang="en-US" dirty="0" smtClean="0"/>
              <a:t>Background</a:t>
            </a:r>
            <a:endParaRPr lang="en-US" dirty="0"/>
          </a:p>
        </p:txBody>
      </p:sp>
      <p:sp>
        <p:nvSpPr>
          <p:cNvPr id="10" name="Text Placeholder 9"/>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160680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222499"/>
            <a:ext cx="8267700" cy="304001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Lock Screen Background on Windows Phone 8</a:t>
            </a:r>
          </a:p>
        </p:txBody>
      </p:sp>
      <p:sp>
        <p:nvSpPr>
          <p:cNvPr id="20" name="Rectangle 19"/>
          <p:cNvSpPr/>
          <p:nvPr/>
        </p:nvSpPr>
        <p:spPr>
          <a:xfrm>
            <a:off x="457200" y="1222499"/>
            <a:ext cx="2241550" cy="3040014"/>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a:lnSpc>
                <a:spcPct val="90000"/>
              </a:lnSpc>
              <a:spcBef>
                <a:spcPts val="1200"/>
              </a:spcBef>
            </a:pPr>
            <a:r>
              <a:rPr lang="en-US" sz="1200" dirty="0">
                <a:solidFill>
                  <a:schemeClr val="bg1">
                    <a:alpha val="99000"/>
                  </a:schemeClr>
                </a:solidFill>
              </a:rPr>
              <a:t>End user can choose a background image from their own photos or search for an image on Bing</a:t>
            </a:r>
          </a:p>
          <a:p>
            <a:pPr>
              <a:lnSpc>
                <a:spcPct val="90000"/>
              </a:lnSpc>
              <a:spcBef>
                <a:spcPts val="1200"/>
              </a:spcBef>
            </a:pPr>
            <a:r>
              <a:rPr lang="en-US" sz="1200" dirty="0">
                <a:solidFill>
                  <a:schemeClr val="bg1">
                    <a:alpha val="99000"/>
                  </a:schemeClr>
                </a:solidFill>
              </a:rPr>
              <a:t>In addition, they can choose an app to be the background image provider</a:t>
            </a:r>
          </a:p>
          <a:p>
            <a:pPr>
              <a:lnSpc>
                <a:spcPct val="90000"/>
              </a:lnSpc>
              <a:spcBef>
                <a:spcPts val="1200"/>
              </a:spcBef>
            </a:pPr>
            <a:r>
              <a:rPr lang="en-US" sz="1200" dirty="0">
                <a:solidFill>
                  <a:schemeClr val="bg1">
                    <a:alpha val="99000"/>
                  </a:schemeClr>
                </a:solidFill>
              </a:rPr>
              <a:t>For your app to be a lock screen background provider, all you have to do is</a:t>
            </a:r>
          </a:p>
          <a:p>
            <a:pPr marL="168275">
              <a:lnSpc>
                <a:spcPct val="90000"/>
              </a:lnSpc>
              <a:spcBef>
                <a:spcPts val="1200"/>
              </a:spcBef>
            </a:pPr>
            <a:r>
              <a:rPr lang="en-US" sz="1100" dirty="0">
                <a:solidFill>
                  <a:schemeClr val="bg1">
                    <a:alpha val="99000"/>
                  </a:schemeClr>
                </a:solidFill>
              </a:rPr>
              <a:t>Declare the app’s intent in the application manifest file</a:t>
            </a:r>
          </a:p>
          <a:p>
            <a:pPr marL="168275">
              <a:lnSpc>
                <a:spcPct val="90000"/>
              </a:lnSpc>
              <a:spcBef>
                <a:spcPts val="1200"/>
              </a:spcBef>
            </a:pPr>
            <a:r>
              <a:rPr lang="en-US" sz="1100" dirty="0">
                <a:solidFill>
                  <a:schemeClr val="bg1">
                    <a:alpha val="99000"/>
                  </a:schemeClr>
                </a:solidFill>
              </a:rPr>
              <a:t>Write code to change the background image</a:t>
            </a:r>
          </a:p>
        </p:txBody>
      </p:sp>
      <p:grpSp>
        <p:nvGrpSpPr>
          <p:cNvPr id="6" name="Group 5"/>
          <p:cNvGrpSpPr/>
          <p:nvPr/>
        </p:nvGrpSpPr>
        <p:grpSpPr>
          <a:xfrm>
            <a:off x="6828331" y="1324862"/>
            <a:ext cx="1745029" cy="3061475"/>
            <a:chOff x="1981323" y="1275624"/>
            <a:chExt cx="1745029" cy="3061475"/>
          </a:xfrm>
        </p:grpSpPr>
        <p:sp>
          <p:nvSpPr>
            <p:cNvPr id="16" name="Rectangle 15"/>
            <p:cNvSpPr/>
            <p:nvPr/>
          </p:nvSpPr>
          <p:spPr>
            <a:xfrm>
              <a:off x="1981323" y="1275624"/>
              <a:ext cx="1745029" cy="2846210"/>
            </a:xfrm>
            <a:prstGeom prst="rect">
              <a:avLst/>
            </a:prstGeom>
            <a:solidFill>
              <a:schemeClr val="accent1">
                <a:lumMod val="40000"/>
                <a:lumOff val="60000"/>
              </a:schemeClr>
            </a:solidFill>
            <a:ln w="76200">
              <a:no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 name="Rectangle 1"/>
            <p:cNvSpPr/>
            <p:nvPr/>
          </p:nvSpPr>
          <p:spPr>
            <a:xfrm>
              <a:off x="2181225" y="4213274"/>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grpSp>
      <p:grpSp>
        <p:nvGrpSpPr>
          <p:cNvPr id="22" name="Group 21"/>
          <p:cNvGrpSpPr/>
          <p:nvPr/>
        </p:nvGrpSpPr>
        <p:grpSpPr>
          <a:xfrm>
            <a:off x="4881005" y="1324862"/>
            <a:ext cx="1745029" cy="3061475"/>
            <a:chOff x="1981323" y="1275624"/>
            <a:chExt cx="1745029" cy="3061475"/>
          </a:xfrm>
        </p:grpSpPr>
        <p:sp>
          <p:nvSpPr>
            <p:cNvPr id="23" name="Rectangle 22"/>
            <p:cNvSpPr/>
            <p:nvPr/>
          </p:nvSpPr>
          <p:spPr>
            <a:xfrm>
              <a:off x="1981323" y="1275624"/>
              <a:ext cx="1745029" cy="2846210"/>
            </a:xfrm>
            <a:prstGeom prst="rect">
              <a:avLst/>
            </a:prstGeom>
            <a:solidFill>
              <a:schemeClr val="accent1">
                <a:lumMod val="40000"/>
                <a:lumOff val="60000"/>
              </a:schemeClr>
            </a:solidFill>
            <a:ln w="76200">
              <a:no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4" name="Rectangle 23"/>
            <p:cNvSpPr/>
            <p:nvPr/>
          </p:nvSpPr>
          <p:spPr>
            <a:xfrm>
              <a:off x="2181225" y="4213274"/>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grpSp>
      <p:grpSp>
        <p:nvGrpSpPr>
          <p:cNvPr id="26" name="Group 25"/>
          <p:cNvGrpSpPr/>
          <p:nvPr/>
        </p:nvGrpSpPr>
        <p:grpSpPr>
          <a:xfrm>
            <a:off x="2933679" y="1324862"/>
            <a:ext cx="1745029" cy="3061475"/>
            <a:chOff x="1981323" y="1275624"/>
            <a:chExt cx="1745029" cy="3061475"/>
          </a:xfrm>
        </p:grpSpPr>
        <p:sp>
          <p:nvSpPr>
            <p:cNvPr id="27" name="Rectangle 26"/>
            <p:cNvSpPr/>
            <p:nvPr/>
          </p:nvSpPr>
          <p:spPr>
            <a:xfrm>
              <a:off x="1981323" y="1275624"/>
              <a:ext cx="1745029" cy="2846210"/>
            </a:xfrm>
            <a:prstGeom prst="rect">
              <a:avLst/>
            </a:prstGeom>
            <a:solidFill>
              <a:schemeClr val="accent1">
                <a:lumMod val="40000"/>
                <a:lumOff val="60000"/>
              </a:schemeClr>
            </a:solidFill>
            <a:ln w="76200">
              <a:no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8" name="Rectangle 27"/>
            <p:cNvSpPr/>
            <p:nvPr/>
          </p:nvSpPr>
          <p:spPr>
            <a:xfrm>
              <a:off x="2181225" y="4213274"/>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936" y="1412645"/>
            <a:ext cx="1600513" cy="2667521"/>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263" y="1412642"/>
            <a:ext cx="1600514" cy="2667524"/>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0589" y="1412642"/>
            <a:ext cx="1600513" cy="2667522"/>
          </a:xfrm>
          <a:prstGeom prst="rect">
            <a:avLst/>
          </a:prstGeom>
        </p:spPr>
      </p:pic>
    </p:spTree>
    <p:extLst>
      <p:ext uri="{BB962C8B-B14F-4D97-AF65-F5344CB8AC3E}">
        <p14:creationId xmlns:p14="http://schemas.microsoft.com/office/powerpoint/2010/main" val="191674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7"/>
          </p:nvPr>
        </p:nvSpPr>
        <p:spPr/>
        <p:txBody>
          <a:bodyPr/>
          <a:lstStyle/>
          <a:p>
            <a:endParaRPr lang="en-US"/>
          </a:p>
        </p:txBody>
      </p:sp>
      <p:sp>
        <p:nvSpPr>
          <p:cNvPr id="8" name="Title 7"/>
          <p:cNvSpPr>
            <a:spLocks noGrp="1"/>
          </p:cNvSpPr>
          <p:nvPr>
            <p:ph type="title"/>
          </p:nvPr>
        </p:nvSpPr>
        <p:spPr/>
        <p:txBody>
          <a:bodyPr/>
          <a:lstStyle/>
          <a:p>
            <a:r>
              <a:rPr lang="en-US" dirty="0"/>
              <a:t>Adding the Lock Screen Background Extension</a:t>
            </a:r>
          </a:p>
        </p:txBody>
      </p:sp>
      <p:sp>
        <p:nvSpPr>
          <p:cNvPr id="10" name="Rectangle 9"/>
          <p:cNvSpPr/>
          <p:nvPr/>
        </p:nvSpPr>
        <p:spPr>
          <a:xfrm>
            <a:off x="457200" y="1230848"/>
            <a:ext cx="7717398"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a:gradFill>
                  <a:gsLst>
                    <a:gs pos="0">
                      <a:srgbClr val="FFFFFF"/>
                    </a:gs>
                    <a:gs pos="100000">
                      <a:srgbClr val="FFFFFF"/>
                    </a:gs>
                  </a:gsLst>
                  <a:lin ang="5400000" scaled="0"/>
                </a:gradFill>
              </a:rPr>
              <a:t>Open your WMAppManifest.xml file and add the extension</a:t>
            </a:r>
          </a:p>
        </p:txBody>
      </p:sp>
      <p:sp>
        <p:nvSpPr>
          <p:cNvPr id="13" name="Rectangle 12"/>
          <p:cNvSpPr/>
          <p:nvPr/>
        </p:nvSpPr>
        <p:spPr>
          <a:xfrm>
            <a:off x="457200" y="1716888"/>
            <a:ext cx="7717398" cy="991490"/>
          </a:xfrm>
          <a:prstGeom prst="rect">
            <a:avLst/>
          </a:prstGeom>
        </p:spPr>
        <p:txBody>
          <a:bodyPr wrap="square" lIns="0" rIns="0">
            <a:spAutoFit/>
          </a:bodyPr>
          <a:lstStyle/>
          <a:p>
            <a:pPr marL="460375" lvl="1">
              <a:lnSpc>
                <a:spcPct val="125000"/>
              </a:lnSpc>
              <a:buSzPct val="100000"/>
            </a:pP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Extension</a:t>
            </a:r>
            <a:r>
              <a:rPr lang="en-US" sz="1600" dirty="0">
                <a:solidFill>
                  <a:srgbClr val="0000FF"/>
                </a:solidFill>
                <a:highlight>
                  <a:srgbClr val="FFFFFF"/>
                </a:highlight>
                <a:latin typeface="Consolas" panose="020B0609020204030204" pitchFamily="49" charset="0"/>
              </a:rPr>
              <a:t> </a:t>
            </a:r>
            <a:r>
              <a:rPr lang="en-US" sz="1600" dirty="0" err="1">
                <a:solidFill>
                  <a:srgbClr val="FF0000"/>
                </a:solidFill>
                <a:highlight>
                  <a:srgbClr val="FFFFFF"/>
                </a:highlight>
                <a:latin typeface="Consolas" panose="020B0609020204030204" pitchFamily="49" charset="0"/>
              </a:rPr>
              <a:t>ExtensionName</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err="1">
                <a:solidFill>
                  <a:srgbClr val="0000FF"/>
                </a:solidFill>
                <a:highlight>
                  <a:srgbClr val="FFFFFF"/>
                </a:highlight>
                <a:latin typeface="Consolas" panose="020B0609020204030204" pitchFamily="49" charset="0"/>
              </a:rPr>
              <a:t>LockScreen_Background</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p>
          <a:p>
            <a:pPr marL="460375" lvl="1">
              <a:lnSpc>
                <a:spcPct val="125000"/>
              </a:lnSpc>
              <a:buSzPct val="100000"/>
            </a:pPr>
            <a:r>
              <a:rPr lang="en-US" sz="1600" dirty="0" err="1">
                <a:solidFill>
                  <a:srgbClr val="FF0000"/>
                </a:solidFill>
                <a:highlight>
                  <a:srgbClr val="FFFFFF"/>
                </a:highlight>
                <a:latin typeface="Consolas" panose="020B0609020204030204" pitchFamily="49" charset="0"/>
              </a:rPr>
              <a:t>ConsumerID</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{111DFF24-AA15-4A96-8006-2BFF8122084F</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p>
          <a:p>
            <a:pPr marL="460375" lvl="1">
              <a:lnSpc>
                <a:spcPct val="125000"/>
              </a:lnSpc>
              <a:buSzPct val="100000"/>
            </a:pPr>
            <a:r>
              <a:rPr lang="en-US" sz="1600" dirty="0" err="1">
                <a:solidFill>
                  <a:srgbClr val="FF0000"/>
                </a:solidFill>
                <a:highlight>
                  <a:srgbClr val="FFFFFF"/>
                </a:highlight>
                <a:latin typeface="Consolas" panose="020B0609020204030204" pitchFamily="49" charset="0"/>
              </a:rPr>
              <a:t>TaskID</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_default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/&gt;</a:t>
            </a:r>
            <a:endParaRPr lang="en-US" sz="16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70383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7"/>
          </p:nvPr>
        </p:nvSpPr>
        <p:spPr/>
        <p:txBody>
          <a:bodyPr/>
          <a:lstStyle/>
          <a:p>
            <a:endParaRPr lang="en-US"/>
          </a:p>
        </p:txBody>
      </p:sp>
      <p:sp>
        <p:nvSpPr>
          <p:cNvPr id="8" name="Title 7"/>
          <p:cNvSpPr>
            <a:spLocks noGrp="1"/>
          </p:cNvSpPr>
          <p:nvPr>
            <p:ph type="title"/>
          </p:nvPr>
        </p:nvSpPr>
        <p:spPr/>
        <p:txBody>
          <a:bodyPr/>
          <a:lstStyle/>
          <a:p>
            <a:r>
              <a:rPr lang="en-US" dirty="0"/>
              <a:t>Accessing Your Image</a:t>
            </a:r>
          </a:p>
        </p:txBody>
      </p:sp>
      <p:sp>
        <p:nvSpPr>
          <p:cNvPr id="10" name="Rectangle 9"/>
          <p:cNvSpPr/>
          <p:nvPr/>
        </p:nvSpPr>
        <p:spPr>
          <a:xfrm>
            <a:off x="457200" y="1230848"/>
            <a:ext cx="7717398"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a:gradFill>
                  <a:gsLst>
                    <a:gs pos="0">
                      <a:srgbClr val="FFFFFF"/>
                    </a:gs>
                    <a:gs pos="100000">
                      <a:srgbClr val="FFFFFF"/>
                    </a:gs>
                  </a:gsLst>
                  <a:lin ang="5400000" scaled="0"/>
                </a:gradFill>
              </a:rPr>
              <a:t>To use an image that you shipped in your app, use </a:t>
            </a:r>
            <a:r>
              <a:rPr lang="en-US" sz="1600" dirty="0" err="1">
                <a:gradFill>
                  <a:gsLst>
                    <a:gs pos="0">
                      <a:srgbClr val="FFFFFF"/>
                    </a:gs>
                    <a:gs pos="100000">
                      <a:srgbClr val="FFFFFF"/>
                    </a:gs>
                  </a:gsLst>
                  <a:lin ang="5400000" scaled="0"/>
                </a:gradFill>
              </a:rPr>
              <a:t>ms-appx</a:t>
            </a:r>
            <a:r>
              <a:rPr lang="en-US" sz="1600" dirty="0">
                <a:gradFill>
                  <a:gsLst>
                    <a:gs pos="0">
                      <a:srgbClr val="FFFFFF"/>
                    </a:gs>
                    <a:gs pos="100000">
                      <a:srgbClr val="FFFFFF"/>
                    </a:gs>
                  </a:gsLst>
                  <a:lin ang="5400000" scaled="0"/>
                </a:gradFill>
              </a:rPr>
              <a:t>:///</a:t>
            </a:r>
          </a:p>
        </p:txBody>
      </p:sp>
      <p:sp>
        <p:nvSpPr>
          <p:cNvPr id="13" name="Rectangle 12"/>
          <p:cNvSpPr/>
          <p:nvPr/>
        </p:nvSpPr>
        <p:spPr>
          <a:xfrm>
            <a:off x="457200" y="1716888"/>
            <a:ext cx="8309610" cy="630942"/>
          </a:xfrm>
          <a:prstGeom prst="rect">
            <a:avLst/>
          </a:prstGeom>
        </p:spPr>
        <p:txBody>
          <a:bodyPr wrap="square" lIns="0" rIns="0">
            <a:spAutoFit/>
          </a:bodyPr>
          <a:lstStyle/>
          <a:p>
            <a:pPr marL="0" lvl="1">
              <a:lnSpc>
                <a:spcPct val="125000"/>
              </a:lnSpc>
              <a:buSzPct val="100000"/>
            </a:pPr>
            <a:r>
              <a:rPr lang="en-GB" sz="1400" dirty="0">
                <a:solidFill>
                  <a:srgbClr val="2B91AF"/>
                </a:solidFill>
                <a:highlight>
                  <a:srgbClr val="FFFFFF"/>
                </a:highlight>
                <a:latin typeface="Consolas" panose="020B0609020204030204" pitchFamily="49" charset="0"/>
              </a:rPr>
              <a:t> Uri</a:t>
            </a:r>
            <a:r>
              <a:rPr lang="en-GB" sz="1400" dirty="0">
                <a:solidFill>
                  <a:srgbClr val="000000"/>
                </a:solidFill>
                <a:highlight>
                  <a:srgbClr val="FFFFFF"/>
                </a:highlight>
                <a:latin typeface="Consolas" panose="020B0609020204030204" pitchFamily="49" charset="0"/>
              </a:rPr>
              <a:t> </a:t>
            </a:r>
            <a:r>
              <a:rPr lang="en-GB" sz="1400" dirty="0" err="1">
                <a:solidFill>
                  <a:srgbClr val="000000"/>
                </a:solidFill>
                <a:highlight>
                  <a:srgbClr val="FFFFFF"/>
                </a:highlight>
                <a:latin typeface="Consolas" panose="020B0609020204030204" pitchFamily="49" charset="0"/>
              </a:rPr>
              <a:t>imageUri</a:t>
            </a:r>
            <a:r>
              <a:rPr lang="en-GB" sz="1400" dirty="0">
                <a:solidFill>
                  <a:srgbClr val="000000"/>
                </a:solidFill>
                <a:highlight>
                  <a:srgbClr val="FFFFFF"/>
                </a:highlight>
                <a:latin typeface="Consolas" panose="020B0609020204030204" pitchFamily="49" charset="0"/>
              </a:rPr>
              <a:t> = </a:t>
            </a:r>
            <a:r>
              <a:rPr lang="en-GB" sz="1400" dirty="0">
                <a:solidFill>
                  <a:srgbClr val="0000FF"/>
                </a:solidFill>
                <a:highlight>
                  <a:srgbClr val="FFFFFF"/>
                </a:highlight>
                <a:latin typeface="Consolas" panose="020B0609020204030204" pitchFamily="49" charset="0"/>
              </a:rPr>
              <a:t>new</a:t>
            </a:r>
            <a:r>
              <a:rPr lang="en-GB" sz="1400" dirty="0">
                <a:solidFill>
                  <a:srgbClr val="000000"/>
                </a:solidFill>
                <a:highlight>
                  <a:srgbClr val="FFFFFF"/>
                </a:highlight>
                <a:latin typeface="Consolas" panose="020B0609020204030204" pitchFamily="49" charset="0"/>
              </a:rPr>
              <a:t> </a:t>
            </a:r>
            <a:r>
              <a:rPr lang="en-GB" sz="1400" dirty="0">
                <a:solidFill>
                  <a:srgbClr val="2B91AF"/>
                </a:solidFill>
                <a:highlight>
                  <a:srgbClr val="FFFFFF"/>
                </a:highlight>
                <a:latin typeface="Consolas" panose="020B0609020204030204" pitchFamily="49" charset="0"/>
              </a:rPr>
              <a:t>Uri</a:t>
            </a:r>
            <a:r>
              <a:rPr lang="en-GB" sz="1400" dirty="0">
                <a:solidFill>
                  <a:srgbClr val="000000"/>
                </a:solidFill>
                <a:highlight>
                  <a:srgbClr val="FFFFFF"/>
                </a:highlight>
                <a:latin typeface="Consolas" panose="020B0609020204030204" pitchFamily="49" charset="0"/>
              </a:rPr>
              <a:t>(</a:t>
            </a:r>
            <a:r>
              <a:rPr lang="en-GB" sz="1400" dirty="0">
                <a:solidFill>
                  <a:srgbClr val="A31515"/>
                </a:solidFill>
                <a:highlight>
                  <a:srgbClr val="FFFFFF"/>
                </a:highlight>
                <a:latin typeface="Consolas" panose="020B0609020204030204" pitchFamily="49" charset="0"/>
              </a:rPr>
              <a:t>"</a:t>
            </a:r>
            <a:r>
              <a:rPr lang="en-GB" sz="1400" dirty="0" err="1">
                <a:solidFill>
                  <a:srgbClr val="A31515"/>
                </a:solidFill>
                <a:highlight>
                  <a:srgbClr val="FFFFFF"/>
                </a:highlight>
                <a:latin typeface="Consolas" panose="020B0609020204030204" pitchFamily="49" charset="0"/>
              </a:rPr>
              <a:t>ms-appx</a:t>
            </a:r>
            <a:r>
              <a:rPr lang="en-GB" sz="1400" dirty="0">
                <a:solidFill>
                  <a:srgbClr val="A31515"/>
                </a:solidFill>
                <a:highlight>
                  <a:srgbClr val="FFFFFF"/>
                </a:highlight>
                <a:latin typeface="Consolas" panose="020B0609020204030204" pitchFamily="49" charset="0"/>
              </a:rPr>
              <a:t>:///background1.png"</a:t>
            </a:r>
            <a:r>
              <a:rPr lang="en-GB" sz="1400" dirty="0">
                <a:solidFill>
                  <a:srgbClr val="000000"/>
                </a:solidFill>
                <a:highlight>
                  <a:srgbClr val="FFFFFF"/>
                </a:highlight>
                <a:latin typeface="Consolas" panose="020B0609020204030204" pitchFamily="49" charset="0"/>
              </a:rPr>
              <a:t>, </a:t>
            </a:r>
            <a:r>
              <a:rPr lang="en-GB" sz="1400" dirty="0" err="1">
                <a:solidFill>
                  <a:srgbClr val="2B91AF"/>
                </a:solidFill>
                <a:highlight>
                  <a:srgbClr val="FFFFFF"/>
                </a:highlight>
                <a:latin typeface="Consolas" panose="020B0609020204030204" pitchFamily="49" charset="0"/>
              </a:rPr>
              <a:t>UriKind</a:t>
            </a:r>
            <a:r>
              <a:rPr lang="en-GB" sz="1400" dirty="0" err="1">
                <a:solidFill>
                  <a:srgbClr val="000000"/>
                </a:solidFill>
                <a:highlight>
                  <a:srgbClr val="FFFFFF"/>
                </a:highlight>
                <a:latin typeface="Consolas" panose="020B0609020204030204" pitchFamily="49" charset="0"/>
              </a:rPr>
              <a:t>.RelativeOrAbsolute</a:t>
            </a:r>
            <a:r>
              <a:rPr lang="en-GB" sz="1400" dirty="0">
                <a:solidFill>
                  <a:srgbClr val="000000"/>
                </a:solidFill>
                <a:highlight>
                  <a:srgbClr val="FFFFFF"/>
                </a:highlight>
                <a:latin typeface="Consolas" panose="020B0609020204030204" pitchFamily="49" charset="0"/>
              </a:rPr>
              <a:t>);</a:t>
            </a:r>
            <a:br>
              <a:rPr lang="en-GB" sz="1400" dirty="0">
                <a:solidFill>
                  <a:srgbClr val="000000"/>
                </a:solidFill>
                <a:highlight>
                  <a:srgbClr val="FFFFFF"/>
                </a:highlight>
                <a:latin typeface="Consolas" panose="020B0609020204030204" pitchFamily="49" charset="0"/>
              </a:rPr>
            </a:br>
            <a:r>
              <a:rPr lang="en-GB" sz="1400" dirty="0">
                <a:solidFill>
                  <a:srgbClr val="000000"/>
                </a:solidFill>
                <a:highlight>
                  <a:srgbClr val="FFFFFF"/>
                </a:highlight>
                <a:latin typeface="Consolas" panose="020B0609020204030204" pitchFamily="49" charset="0"/>
              </a:rPr>
              <a:t> </a:t>
            </a:r>
            <a:r>
              <a:rPr lang="en-GB" sz="1400" dirty="0" err="1" smtClean="0">
                <a:solidFill>
                  <a:srgbClr val="2B91AF"/>
                </a:solidFill>
                <a:highlight>
                  <a:srgbClr val="FFFFFF"/>
                </a:highlight>
                <a:latin typeface="Consolas" panose="020B0609020204030204" pitchFamily="49" charset="0"/>
              </a:rPr>
              <a:t>LockScreen</a:t>
            </a:r>
            <a:r>
              <a:rPr lang="en-GB" sz="1400" dirty="0" err="1" smtClean="0">
                <a:solidFill>
                  <a:srgbClr val="000000"/>
                </a:solidFill>
                <a:highlight>
                  <a:srgbClr val="FFFFFF"/>
                </a:highlight>
                <a:latin typeface="Consolas" panose="020B0609020204030204" pitchFamily="49" charset="0"/>
              </a:rPr>
              <a:t>.SetImageUri</a:t>
            </a:r>
            <a:r>
              <a:rPr lang="en-GB" sz="1400" dirty="0" smtClean="0">
                <a:solidFill>
                  <a:srgbClr val="000000"/>
                </a:solidFill>
                <a:highlight>
                  <a:srgbClr val="FFFFFF"/>
                </a:highlight>
                <a:latin typeface="Consolas" panose="020B0609020204030204" pitchFamily="49" charset="0"/>
              </a:rPr>
              <a:t>(</a:t>
            </a:r>
            <a:r>
              <a:rPr lang="en-GB" sz="1400" dirty="0" err="1" smtClean="0">
                <a:solidFill>
                  <a:srgbClr val="000000"/>
                </a:solidFill>
                <a:highlight>
                  <a:srgbClr val="FFFFFF"/>
                </a:highlight>
                <a:latin typeface="Consolas" panose="020B0609020204030204" pitchFamily="49" charset="0"/>
              </a:rPr>
              <a:t>imageUri</a:t>
            </a:r>
            <a:r>
              <a:rPr lang="en-GB" sz="1400" dirty="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p:txBody>
      </p:sp>
      <p:sp>
        <p:nvSpPr>
          <p:cNvPr id="19" name="Rectangle 18"/>
          <p:cNvSpPr/>
          <p:nvPr/>
        </p:nvSpPr>
        <p:spPr>
          <a:xfrm>
            <a:off x="457200" y="2614729"/>
            <a:ext cx="7717398"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a:gradFill>
                  <a:gsLst>
                    <a:gs pos="0">
                      <a:srgbClr val="FFFFFF"/>
                    </a:gs>
                    <a:gs pos="100000">
                      <a:srgbClr val="FFFFFF"/>
                    </a:gs>
                  </a:gsLst>
                  <a:lin ang="5400000" scaled="0"/>
                </a:gradFill>
              </a:rPr>
              <a:t>To use an image stored in the Local Folder, use </a:t>
            </a:r>
            <a:r>
              <a:rPr lang="en-US" sz="1600" dirty="0" err="1">
                <a:gradFill>
                  <a:gsLst>
                    <a:gs pos="0">
                      <a:srgbClr val="FFFFFF"/>
                    </a:gs>
                    <a:gs pos="100000">
                      <a:srgbClr val="FFFFFF"/>
                    </a:gs>
                  </a:gsLst>
                  <a:lin ang="5400000" scaled="0"/>
                </a:gradFill>
              </a:rPr>
              <a:t>ms-appdata</a:t>
            </a:r>
            <a:r>
              <a:rPr lang="en-US" sz="1600" dirty="0">
                <a:gradFill>
                  <a:gsLst>
                    <a:gs pos="0">
                      <a:srgbClr val="FFFFFF"/>
                    </a:gs>
                    <a:gs pos="100000">
                      <a:srgbClr val="FFFFFF"/>
                    </a:gs>
                  </a:gsLst>
                  <a:lin ang="5400000" scaled="0"/>
                </a:gradFill>
              </a:rPr>
              <a:t>:///local/</a:t>
            </a:r>
          </a:p>
        </p:txBody>
      </p:sp>
      <p:sp>
        <p:nvSpPr>
          <p:cNvPr id="20" name="Rectangle 19"/>
          <p:cNvSpPr/>
          <p:nvPr/>
        </p:nvSpPr>
        <p:spPr>
          <a:xfrm>
            <a:off x="457200" y="3100769"/>
            <a:ext cx="8686800" cy="591380"/>
          </a:xfrm>
          <a:prstGeom prst="rect">
            <a:avLst/>
          </a:prstGeom>
        </p:spPr>
        <p:txBody>
          <a:bodyPr wrap="square" lIns="0" rIns="0">
            <a:spAutoFit/>
          </a:bodyPr>
          <a:lstStyle/>
          <a:p>
            <a:pPr marL="0" lvl="1">
              <a:lnSpc>
                <a:spcPct val="125000"/>
              </a:lnSpc>
              <a:buSzPct val="100000"/>
            </a:pPr>
            <a:r>
              <a:rPr lang="en-GB" sz="1350" dirty="0" smtClean="0">
                <a:solidFill>
                  <a:srgbClr val="2B91AF"/>
                </a:solidFill>
                <a:highlight>
                  <a:srgbClr val="FFFFFF"/>
                </a:highlight>
                <a:latin typeface="Consolas" panose="020B0609020204030204" pitchFamily="49" charset="0"/>
              </a:rPr>
              <a:t>Uri</a:t>
            </a:r>
            <a:r>
              <a:rPr lang="en-GB" sz="1350" dirty="0" smtClean="0">
                <a:solidFill>
                  <a:srgbClr val="000000"/>
                </a:solidFill>
                <a:highlight>
                  <a:srgbClr val="FFFFFF"/>
                </a:highlight>
                <a:latin typeface="Consolas" panose="020B0609020204030204" pitchFamily="49" charset="0"/>
              </a:rPr>
              <a:t> </a:t>
            </a:r>
            <a:r>
              <a:rPr lang="en-GB" sz="1350" dirty="0" err="1">
                <a:solidFill>
                  <a:srgbClr val="000000"/>
                </a:solidFill>
                <a:highlight>
                  <a:srgbClr val="FFFFFF"/>
                </a:highlight>
                <a:latin typeface="Consolas" panose="020B0609020204030204" pitchFamily="49" charset="0"/>
              </a:rPr>
              <a:t>imageUri</a:t>
            </a:r>
            <a:r>
              <a:rPr lang="en-GB" sz="1350" dirty="0">
                <a:solidFill>
                  <a:srgbClr val="000000"/>
                </a:solidFill>
                <a:highlight>
                  <a:srgbClr val="FFFFFF"/>
                </a:highlight>
                <a:latin typeface="Consolas" panose="020B0609020204030204" pitchFamily="49" charset="0"/>
              </a:rPr>
              <a:t> = </a:t>
            </a:r>
            <a:r>
              <a:rPr lang="en-GB" sz="1350" dirty="0">
                <a:solidFill>
                  <a:srgbClr val="0000FF"/>
                </a:solidFill>
                <a:highlight>
                  <a:srgbClr val="FFFFFF"/>
                </a:highlight>
                <a:latin typeface="Consolas" panose="020B0609020204030204" pitchFamily="49" charset="0"/>
              </a:rPr>
              <a:t>new</a:t>
            </a:r>
            <a:r>
              <a:rPr lang="en-GB" sz="1350" dirty="0">
                <a:solidFill>
                  <a:srgbClr val="000000"/>
                </a:solidFill>
                <a:highlight>
                  <a:srgbClr val="FFFFFF"/>
                </a:highlight>
                <a:latin typeface="Consolas" panose="020B0609020204030204" pitchFamily="49" charset="0"/>
              </a:rPr>
              <a:t> </a:t>
            </a:r>
            <a:r>
              <a:rPr lang="en-GB" sz="1350" dirty="0">
                <a:solidFill>
                  <a:srgbClr val="2B91AF"/>
                </a:solidFill>
                <a:highlight>
                  <a:srgbClr val="FFFFFF"/>
                </a:highlight>
                <a:latin typeface="Consolas" panose="020B0609020204030204" pitchFamily="49" charset="0"/>
              </a:rPr>
              <a:t>Uri</a:t>
            </a:r>
            <a:r>
              <a:rPr lang="en-GB" sz="1350" dirty="0">
                <a:solidFill>
                  <a:srgbClr val="000000"/>
                </a:solidFill>
                <a:highlight>
                  <a:srgbClr val="FFFFFF"/>
                </a:highlight>
                <a:latin typeface="Consolas" panose="020B0609020204030204" pitchFamily="49" charset="0"/>
              </a:rPr>
              <a:t>(</a:t>
            </a:r>
            <a:r>
              <a:rPr lang="en-GB" sz="1350" dirty="0">
                <a:solidFill>
                  <a:srgbClr val="A31515"/>
                </a:solidFill>
                <a:highlight>
                  <a:srgbClr val="FFFFFF"/>
                </a:highlight>
                <a:latin typeface="Consolas" panose="020B0609020204030204" pitchFamily="49" charset="0"/>
              </a:rPr>
              <a:t>"</a:t>
            </a:r>
            <a:r>
              <a:rPr lang="en-GB" sz="1350" dirty="0" err="1">
                <a:solidFill>
                  <a:srgbClr val="A31515"/>
                </a:solidFill>
                <a:highlight>
                  <a:srgbClr val="FFFFFF"/>
                </a:highlight>
                <a:latin typeface="Consolas" panose="020B0609020204030204" pitchFamily="49" charset="0"/>
              </a:rPr>
              <a:t>ms-appdata</a:t>
            </a:r>
            <a:r>
              <a:rPr lang="en-GB" sz="1350" dirty="0">
                <a:solidFill>
                  <a:srgbClr val="A31515"/>
                </a:solidFill>
                <a:highlight>
                  <a:srgbClr val="FFFFFF"/>
                </a:highlight>
                <a:latin typeface="Consolas" panose="020B0609020204030204" pitchFamily="49" charset="0"/>
              </a:rPr>
              <a:t>:///local/background2.png"</a:t>
            </a:r>
            <a:r>
              <a:rPr lang="en-GB" sz="1350" dirty="0">
                <a:solidFill>
                  <a:srgbClr val="000000"/>
                </a:solidFill>
                <a:highlight>
                  <a:srgbClr val="FFFFFF"/>
                </a:highlight>
                <a:latin typeface="Consolas" panose="020B0609020204030204" pitchFamily="49" charset="0"/>
              </a:rPr>
              <a:t>, </a:t>
            </a:r>
            <a:r>
              <a:rPr lang="en-GB" sz="1350" dirty="0" err="1">
                <a:solidFill>
                  <a:srgbClr val="2B91AF"/>
                </a:solidFill>
                <a:highlight>
                  <a:srgbClr val="FFFFFF"/>
                </a:highlight>
                <a:latin typeface="Consolas" panose="020B0609020204030204" pitchFamily="49" charset="0"/>
              </a:rPr>
              <a:t>UriKind</a:t>
            </a:r>
            <a:r>
              <a:rPr lang="en-GB" sz="1350" dirty="0" err="1">
                <a:solidFill>
                  <a:srgbClr val="000000"/>
                </a:solidFill>
                <a:highlight>
                  <a:srgbClr val="FFFFFF"/>
                </a:highlight>
                <a:latin typeface="Consolas" panose="020B0609020204030204" pitchFamily="49" charset="0"/>
              </a:rPr>
              <a:t>.RelativeOrAbsolute</a:t>
            </a:r>
            <a:r>
              <a:rPr lang="en-GB" sz="1350" dirty="0">
                <a:solidFill>
                  <a:srgbClr val="000000"/>
                </a:solidFill>
                <a:highlight>
                  <a:srgbClr val="FFFFFF"/>
                </a:highlight>
                <a:latin typeface="Consolas" panose="020B0609020204030204" pitchFamily="49" charset="0"/>
              </a:rPr>
              <a:t>);</a:t>
            </a:r>
            <a:br>
              <a:rPr lang="en-GB" sz="1350" dirty="0">
                <a:solidFill>
                  <a:srgbClr val="000000"/>
                </a:solidFill>
                <a:highlight>
                  <a:srgbClr val="FFFFFF"/>
                </a:highlight>
                <a:latin typeface="Consolas" panose="020B0609020204030204" pitchFamily="49" charset="0"/>
              </a:rPr>
            </a:br>
            <a:r>
              <a:rPr lang="en-GB" sz="1350" dirty="0" err="1" smtClean="0">
                <a:solidFill>
                  <a:srgbClr val="2B91AF"/>
                </a:solidFill>
                <a:highlight>
                  <a:srgbClr val="FFFFFF"/>
                </a:highlight>
                <a:latin typeface="Consolas" panose="020B0609020204030204" pitchFamily="49" charset="0"/>
              </a:rPr>
              <a:t>LockScreen</a:t>
            </a:r>
            <a:r>
              <a:rPr lang="en-GB" sz="1350" dirty="0" err="1" smtClean="0">
                <a:solidFill>
                  <a:srgbClr val="000000"/>
                </a:solidFill>
                <a:highlight>
                  <a:srgbClr val="FFFFFF"/>
                </a:highlight>
                <a:latin typeface="Consolas" panose="020B0609020204030204" pitchFamily="49" charset="0"/>
              </a:rPr>
              <a:t>.SetImageUri</a:t>
            </a:r>
            <a:r>
              <a:rPr lang="en-GB" sz="1350" dirty="0" smtClean="0">
                <a:solidFill>
                  <a:srgbClr val="000000"/>
                </a:solidFill>
                <a:highlight>
                  <a:srgbClr val="FFFFFF"/>
                </a:highlight>
                <a:latin typeface="Consolas" panose="020B0609020204030204" pitchFamily="49" charset="0"/>
              </a:rPr>
              <a:t>(</a:t>
            </a:r>
            <a:r>
              <a:rPr lang="en-GB" sz="1350" dirty="0" err="1" smtClean="0">
                <a:solidFill>
                  <a:srgbClr val="000000"/>
                </a:solidFill>
                <a:highlight>
                  <a:srgbClr val="FFFFFF"/>
                </a:highlight>
                <a:latin typeface="Consolas" panose="020B0609020204030204" pitchFamily="49" charset="0"/>
              </a:rPr>
              <a:t>imageUri</a:t>
            </a:r>
            <a:r>
              <a:rPr lang="en-GB" sz="1350" dirty="0">
                <a:solidFill>
                  <a:srgbClr val="000000"/>
                </a:solidFill>
                <a:highlight>
                  <a:srgbClr val="FFFFFF"/>
                </a:highlight>
                <a:latin typeface="Consolas" panose="020B0609020204030204" pitchFamily="49" charset="0"/>
              </a:rPr>
              <a:t>);</a:t>
            </a:r>
            <a:endParaRPr lang="en-US" sz="135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06586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99" y="1404468"/>
            <a:ext cx="4978379" cy="2987028"/>
          </a:xfrm>
          <a:prstGeom prst="rect">
            <a:avLst/>
          </a:prstGeom>
          <a:noFill/>
          <a:ln>
            <a:noFill/>
          </a:ln>
        </p:spPr>
      </p:pic>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gradFill>
                  <a:gsLst>
                    <a:gs pos="0">
                      <a:schemeClr val="bg1"/>
                    </a:gs>
                    <a:gs pos="100000">
                      <a:schemeClr val="bg1"/>
                    </a:gs>
                  </a:gsLst>
                  <a:lin ang="5400000" scaled="0"/>
                </a:gradFill>
              </a:rPr>
              <a:t>Lenses</a:t>
            </a:r>
          </a:p>
        </p:txBody>
      </p:sp>
    </p:spTree>
    <p:extLst>
      <p:ext uri="{BB962C8B-B14F-4D97-AF65-F5344CB8AC3E}">
        <p14:creationId xmlns:p14="http://schemas.microsoft.com/office/powerpoint/2010/main" val="123684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99" y="1404468"/>
            <a:ext cx="4978379" cy="2987028"/>
          </a:xfrm>
          <a:prstGeom prst="rect">
            <a:avLst/>
          </a:prstGeom>
          <a:noFill/>
          <a:ln>
            <a:noFill/>
          </a:ln>
        </p:spPr>
      </p:pic>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gradFill>
                  <a:gsLst>
                    <a:gs pos="0">
                      <a:schemeClr val="bg1"/>
                    </a:gs>
                    <a:gs pos="100000">
                      <a:schemeClr val="bg1"/>
                    </a:gs>
                  </a:gsLst>
                  <a:lin ang="5400000" scaled="0"/>
                </a:gradFill>
              </a:rPr>
              <a:t>Lenses</a:t>
            </a:r>
          </a:p>
        </p:txBody>
      </p:sp>
      <p:sp>
        <p:nvSpPr>
          <p:cNvPr id="9" name="Title 7"/>
          <p:cNvSpPr txBox="1">
            <a:spLocks/>
          </p:cNvSpPr>
          <p:nvPr/>
        </p:nvSpPr>
        <p:spPr>
          <a:xfrm>
            <a:off x="5648175" y="1404468"/>
            <a:ext cx="3038625" cy="1957459"/>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alpha val="99000"/>
                  </a:schemeClr>
                </a:solidFill>
                <a:latin typeface="+mj-lt"/>
                <a:ea typeface="+mj-ea"/>
                <a:cs typeface="+mj-cs"/>
              </a:defRPr>
            </a:lvl1pPr>
          </a:lstStyle>
          <a:p>
            <a:pPr>
              <a:lnSpc>
                <a:spcPct val="90000"/>
              </a:lnSpc>
              <a:spcAft>
                <a:spcPts val="1800"/>
              </a:spcAft>
            </a:pPr>
            <a:r>
              <a:rPr lang="en-US" sz="1800" dirty="0">
                <a:gradFill>
                  <a:gsLst>
                    <a:gs pos="0">
                      <a:schemeClr val="bg1"/>
                    </a:gs>
                    <a:gs pos="100000">
                      <a:schemeClr val="bg1"/>
                    </a:gs>
                  </a:gsLst>
                  <a:lin ang="5400000" scaled="0"/>
                </a:gradFill>
              </a:rPr>
              <a:t>Add Camera functionality (barcode scanning, augmented reality</a:t>
            </a:r>
            <a:r>
              <a:rPr lang="en-US" sz="1800" dirty="0" smtClean="0">
                <a:gradFill>
                  <a:gsLst>
                    <a:gs pos="0">
                      <a:schemeClr val="bg1"/>
                    </a:gs>
                    <a:gs pos="100000">
                      <a:schemeClr val="bg1"/>
                    </a:gs>
                  </a:gsLst>
                  <a:lin ang="5400000" scaled="0"/>
                </a:gradFill>
              </a:rPr>
              <a:t>)</a:t>
            </a:r>
            <a:endParaRPr lang="en-US" sz="1800" dirty="0">
              <a:gradFill>
                <a:gsLst>
                  <a:gs pos="0">
                    <a:schemeClr val="bg1"/>
                  </a:gs>
                  <a:gs pos="100000">
                    <a:schemeClr val="bg1"/>
                  </a:gs>
                </a:gsLst>
                <a:lin ang="5400000" scaled="0"/>
              </a:gradFill>
            </a:endParaRPr>
          </a:p>
          <a:p>
            <a:pPr>
              <a:lnSpc>
                <a:spcPct val="90000"/>
              </a:lnSpc>
              <a:spcAft>
                <a:spcPts val="1800"/>
              </a:spcAft>
            </a:pPr>
            <a:r>
              <a:rPr lang="en-US" sz="1800" dirty="0">
                <a:gradFill>
                  <a:gsLst>
                    <a:gs pos="0">
                      <a:schemeClr val="bg1"/>
                    </a:gs>
                    <a:gs pos="100000">
                      <a:schemeClr val="bg1"/>
                    </a:gs>
                  </a:gsLst>
                  <a:lin ang="5400000" scaled="0"/>
                </a:gradFill>
              </a:rPr>
              <a:t>Submit Images to Custom Source (Twitter, Flickr, 500px</a:t>
            </a:r>
            <a:r>
              <a:rPr lang="en-US" sz="1800" dirty="0" smtClean="0">
                <a:gradFill>
                  <a:gsLst>
                    <a:gs pos="0">
                      <a:schemeClr val="bg1"/>
                    </a:gs>
                    <a:gs pos="100000">
                      <a:schemeClr val="bg1"/>
                    </a:gs>
                  </a:gsLst>
                  <a:lin ang="5400000" scaled="0"/>
                </a:gradFill>
              </a:rPr>
              <a:t>)</a:t>
            </a:r>
            <a:endParaRPr lang="en-US" sz="1800" dirty="0">
              <a:gradFill>
                <a:gsLst>
                  <a:gs pos="0">
                    <a:schemeClr val="bg1"/>
                  </a:gs>
                  <a:gs pos="100000">
                    <a:schemeClr val="bg1"/>
                  </a:gs>
                </a:gsLst>
                <a:lin ang="5400000" scaled="0"/>
              </a:gradFill>
            </a:endParaRPr>
          </a:p>
          <a:p>
            <a:pPr>
              <a:lnSpc>
                <a:spcPct val="90000"/>
              </a:lnSpc>
              <a:spcAft>
                <a:spcPts val="1800"/>
              </a:spcAft>
            </a:pPr>
            <a:r>
              <a:rPr lang="en-US" sz="1800" dirty="0">
                <a:gradFill>
                  <a:gsLst>
                    <a:gs pos="0">
                      <a:schemeClr val="bg1"/>
                    </a:gs>
                    <a:gs pos="100000">
                      <a:schemeClr val="bg1"/>
                    </a:gs>
                  </a:gsLst>
                  <a:lin ang="5400000" scaled="0"/>
                </a:gradFill>
              </a:rPr>
              <a:t>Anything you want!</a:t>
            </a:r>
          </a:p>
        </p:txBody>
      </p:sp>
    </p:spTree>
    <p:extLst>
      <p:ext uri="{BB962C8B-B14F-4D97-AF65-F5344CB8AC3E}">
        <p14:creationId xmlns:p14="http://schemas.microsoft.com/office/powerpoint/2010/main" val="174057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15" name="Rectangle 14"/>
          <p:cNvSpPr/>
          <p:nvPr/>
        </p:nvSpPr>
        <p:spPr>
          <a:xfrm>
            <a:off x="1654174" y="1305767"/>
            <a:ext cx="1659229" cy="3000375"/>
          </a:xfrm>
          <a:prstGeom prst="rect">
            <a:avLst/>
          </a:prstGeom>
          <a:noFill/>
          <a:ln w="762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6" name="Rectangle 15"/>
          <p:cNvSpPr/>
          <p:nvPr/>
        </p:nvSpPr>
        <p:spPr>
          <a:xfrm>
            <a:off x="5864585" y="1305767"/>
            <a:ext cx="1645920" cy="3000375"/>
          </a:xfrm>
          <a:prstGeom prst="rect">
            <a:avLst/>
          </a:prstGeom>
          <a:noFill/>
          <a:ln w="762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 name="Rectangle 1"/>
          <p:cNvSpPr/>
          <p:nvPr/>
        </p:nvSpPr>
        <p:spPr>
          <a:xfrm>
            <a:off x="1759888" y="4438650"/>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p:nvSpPr>
        <p:spPr>
          <a:xfrm>
            <a:off x="5952274" y="4443412"/>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6" name="Title 5"/>
          <p:cNvSpPr>
            <a:spLocks noGrp="1"/>
          </p:cNvSpPr>
          <p:nvPr>
            <p:ph type="title"/>
          </p:nvPr>
        </p:nvSpPr>
        <p:spPr/>
        <p:txBody>
          <a:bodyPr/>
          <a:lstStyle/>
          <a:p>
            <a:endParaRPr lang="en-US" dirty="0"/>
          </a:p>
        </p:txBody>
      </p:sp>
      <p:pic>
        <p:nvPicPr>
          <p:cNvPr id="17" name="Picture 16"/>
          <p:cNvPicPr>
            <a:picLocks noChangeAspect="1"/>
          </p:cNvPicPr>
          <p:nvPr/>
        </p:nvPicPr>
        <p:blipFill>
          <a:blip r:embed="rId3"/>
          <a:stretch>
            <a:fillRect/>
          </a:stretch>
        </p:blipFill>
        <p:spPr>
          <a:xfrm>
            <a:off x="1676311" y="1303951"/>
            <a:ext cx="1614955" cy="3004009"/>
          </a:xfrm>
          <a:prstGeom prst="rect">
            <a:avLst/>
          </a:prstGeom>
          <a:noFill/>
          <a:ln>
            <a:noFill/>
          </a:ln>
        </p:spPr>
      </p:pic>
      <p:pic>
        <p:nvPicPr>
          <p:cNvPr id="18" name="Picture 17"/>
          <p:cNvPicPr>
            <a:picLocks noChangeAspect="1"/>
          </p:cNvPicPr>
          <p:nvPr/>
        </p:nvPicPr>
        <p:blipFill>
          <a:blip r:embed="rId4"/>
          <a:stretch>
            <a:fillRect/>
          </a:stretch>
        </p:blipFill>
        <p:spPr>
          <a:xfrm>
            <a:off x="5882990" y="1324896"/>
            <a:ext cx="1609111" cy="2962118"/>
          </a:xfrm>
          <a:prstGeom prst="rect">
            <a:avLst/>
          </a:prstGeom>
          <a:noFill/>
          <a:ln>
            <a:noFill/>
          </a:ln>
        </p:spPr>
      </p:pic>
      <p:grpSp>
        <p:nvGrpSpPr>
          <p:cNvPr id="12" name="Group 11"/>
          <p:cNvGrpSpPr/>
          <p:nvPr/>
        </p:nvGrpSpPr>
        <p:grpSpPr>
          <a:xfrm>
            <a:off x="3445994" y="1710938"/>
            <a:ext cx="2286000" cy="307777"/>
            <a:chOff x="3445994" y="1710938"/>
            <a:chExt cx="2286000" cy="307777"/>
          </a:xfrm>
        </p:grpSpPr>
        <p:cxnSp>
          <p:nvCxnSpPr>
            <p:cNvPr id="20" name="Straight Arrow Connector 19"/>
            <p:cNvCxnSpPr/>
            <p:nvPr/>
          </p:nvCxnSpPr>
          <p:spPr>
            <a:xfrm flipH="1">
              <a:off x="3445994" y="2018714"/>
              <a:ext cx="2286000" cy="1"/>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141308" y="1710938"/>
              <a:ext cx="895373" cy="307777"/>
            </a:xfrm>
            <a:prstGeom prst="rect">
              <a:avLst/>
            </a:prstGeom>
          </p:spPr>
          <p:txBody>
            <a:bodyPr wrap="none">
              <a:spAutoFit/>
            </a:bodyPr>
            <a:lstStyle/>
            <a:p>
              <a:pPr algn="ctr"/>
              <a:r>
                <a:rPr lang="en-US" sz="1400" dirty="0">
                  <a:gradFill>
                    <a:gsLst>
                      <a:gs pos="0">
                        <a:schemeClr val="bg2">
                          <a:lumMod val="10000"/>
                        </a:schemeClr>
                      </a:gs>
                      <a:gs pos="100000">
                        <a:schemeClr val="bg2">
                          <a:lumMod val="10000"/>
                        </a:schemeClr>
                      </a:gs>
                    </a:gsLst>
                    <a:lin ang="5400000" scaled="0"/>
                  </a:gradFill>
                </a:rPr>
                <a:t>Live Tiles</a:t>
              </a:r>
            </a:p>
          </p:txBody>
        </p:sp>
      </p:grpSp>
      <p:grpSp>
        <p:nvGrpSpPr>
          <p:cNvPr id="21" name="Group 20"/>
          <p:cNvGrpSpPr/>
          <p:nvPr/>
        </p:nvGrpSpPr>
        <p:grpSpPr>
          <a:xfrm>
            <a:off x="3445994" y="2299437"/>
            <a:ext cx="2286000" cy="307777"/>
            <a:chOff x="3445994" y="1710938"/>
            <a:chExt cx="2286000" cy="307777"/>
          </a:xfrm>
        </p:grpSpPr>
        <p:cxnSp>
          <p:nvCxnSpPr>
            <p:cNvPr id="22" name="Straight Arrow Connector 21"/>
            <p:cNvCxnSpPr/>
            <p:nvPr/>
          </p:nvCxnSpPr>
          <p:spPr>
            <a:xfrm flipH="1">
              <a:off x="3445994" y="2018714"/>
              <a:ext cx="2286000" cy="1"/>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4000115" y="1710938"/>
              <a:ext cx="1177758" cy="307777"/>
            </a:xfrm>
            <a:prstGeom prst="rect">
              <a:avLst/>
            </a:prstGeom>
          </p:spPr>
          <p:txBody>
            <a:bodyPr wrap="none">
              <a:spAutoFit/>
            </a:bodyPr>
            <a:lstStyle/>
            <a:p>
              <a:pPr algn="ctr"/>
              <a:r>
                <a:rPr lang="en-US" sz="1400" dirty="0">
                  <a:gradFill>
                    <a:gsLst>
                      <a:gs pos="0">
                        <a:schemeClr val="bg2">
                          <a:lumMod val="10000"/>
                        </a:schemeClr>
                      </a:gs>
                      <a:gs pos="100000">
                        <a:schemeClr val="bg2">
                          <a:lumMod val="10000"/>
                        </a:schemeClr>
                      </a:gs>
                    </a:gsLst>
                    <a:lin ang="5400000" scaled="0"/>
                  </a:gradFill>
                </a:rPr>
                <a:t>Lock Screen </a:t>
              </a:r>
            </a:p>
          </p:txBody>
        </p:sp>
      </p:grpSp>
      <p:grpSp>
        <p:nvGrpSpPr>
          <p:cNvPr id="24" name="Group 23"/>
          <p:cNvGrpSpPr/>
          <p:nvPr/>
        </p:nvGrpSpPr>
        <p:grpSpPr>
          <a:xfrm>
            <a:off x="3445994" y="2887936"/>
            <a:ext cx="2286000" cy="307777"/>
            <a:chOff x="3445994" y="1710938"/>
            <a:chExt cx="2286000" cy="307777"/>
          </a:xfrm>
        </p:grpSpPr>
        <p:cxnSp>
          <p:nvCxnSpPr>
            <p:cNvPr id="25" name="Straight Arrow Connector 24"/>
            <p:cNvCxnSpPr/>
            <p:nvPr/>
          </p:nvCxnSpPr>
          <p:spPr>
            <a:xfrm flipH="1">
              <a:off x="3445994" y="2018714"/>
              <a:ext cx="2286000" cy="1"/>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3778516" y="1710938"/>
              <a:ext cx="1620957" cy="307777"/>
            </a:xfrm>
            <a:prstGeom prst="rect">
              <a:avLst/>
            </a:prstGeom>
          </p:spPr>
          <p:txBody>
            <a:bodyPr wrap="none">
              <a:spAutoFit/>
            </a:bodyPr>
            <a:lstStyle/>
            <a:p>
              <a:pPr algn="ctr"/>
              <a:r>
                <a:rPr lang="en-US" sz="1400" dirty="0">
                  <a:gradFill>
                    <a:gsLst>
                      <a:gs pos="0">
                        <a:schemeClr val="bg2">
                          <a:lumMod val="10000"/>
                        </a:schemeClr>
                      </a:gs>
                      <a:gs pos="100000">
                        <a:schemeClr val="bg2">
                          <a:lumMod val="10000"/>
                        </a:schemeClr>
                      </a:gs>
                    </a:gsLst>
                    <a:lin ang="5400000" scaled="0"/>
                  </a:gradFill>
                </a:rPr>
                <a:t>Push Notifications</a:t>
              </a:r>
            </a:p>
          </p:txBody>
        </p:sp>
      </p:grpSp>
      <p:grpSp>
        <p:nvGrpSpPr>
          <p:cNvPr id="27" name="Group 26"/>
          <p:cNvGrpSpPr/>
          <p:nvPr/>
        </p:nvGrpSpPr>
        <p:grpSpPr>
          <a:xfrm>
            <a:off x="3445994" y="3476434"/>
            <a:ext cx="2286000" cy="307777"/>
            <a:chOff x="3445994" y="1710938"/>
            <a:chExt cx="2286000" cy="307777"/>
          </a:xfrm>
        </p:grpSpPr>
        <p:cxnSp>
          <p:nvCxnSpPr>
            <p:cNvPr id="28" name="Straight Arrow Connector 27"/>
            <p:cNvCxnSpPr/>
            <p:nvPr/>
          </p:nvCxnSpPr>
          <p:spPr>
            <a:xfrm flipH="1">
              <a:off x="3445994" y="2018714"/>
              <a:ext cx="2286000" cy="1"/>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29" name="Rectangle 28"/>
            <p:cNvSpPr/>
            <p:nvPr/>
          </p:nvSpPr>
          <p:spPr>
            <a:xfrm>
              <a:off x="4232166" y="1710938"/>
              <a:ext cx="713657" cy="307777"/>
            </a:xfrm>
            <a:prstGeom prst="rect">
              <a:avLst/>
            </a:prstGeom>
          </p:spPr>
          <p:txBody>
            <a:bodyPr wrap="none">
              <a:spAutoFit/>
            </a:bodyPr>
            <a:lstStyle/>
            <a:p>
              <a:pPr algn="ctr"/>
              <a:r>
                <a:rPr lang="en-US" sz="1400" dirty="0">
                  <a:gradFill>
                    <a:gsLst>
                      <a:gs pos="0">
                        <a:schemeClr val="bg2">
                          <a:lumMod val="10000"/>
                        </a:schemeClr>
                      </a:gs>
                      <a:gs pos="100000">
                        <a:schemeClr val="bg2">
                          <a:lumMod val="10000"/>
                        </a:schemeClr>
                      </a:gs>
                    </a:gsLst>
                    <a:lin ang="5400000" scaled="0"/>
                  </a:gradFill>
                </a:rPr>
                <a:t>Lenses</a:t>
              </a:r>
            </a:p>
          </p:txBody>
        </p:sp>
      </p:grpSp>
    </p:spTree>
    <p:extLst>
      <p:ext uri="{BB962C8B-B14F-4D97-AF65-F5344CB8AC3E}">
        <p14:creationId xmlns:p14="http://schemas.microsoft.com/office/powerpoint/2010/main" val="72920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219449" y="1244598"/>
            <a:ext cx="4874227" cy="322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 name="Rectangle 4"/>
          <p:cNvSpPr/>
          <p:nvPr/>
        </p:nvSpPr>
        <p:spPr>
          <a:xfrm>
            <a:off x="457200" y="1244600"/>
            <a:ext cx="2692400" cy="3225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Content Placeholder 9"/>
          <p:cNvSpPr>
            <a:spLocks noGrp="1"/>
          </p:cNvSpPr>
          <p:nvPr>
            <p:ph type="body" sz="quarter" idx="21"/>
          </p:nvPr>
        </p:nvSpPr>
        <p:spPr>
          <a:xfrm>
            <a:off x="3484604" y="1428750"/>
            <a:ext cx="4609072" cy="2755900"/>
          </a:xfrm>
        </p:spPr>
        <p:txBody>
          <a:bodyPr/>
          <a:lstStyle/>
          <a:p>
            <a:pPr marL="0" indent="0">
              <a:lnSpc>
                <a:spcPct val="100000"/>
              </a:lnSpc>
              <a:spcBef>
                <a:spcPts val="0"/>
              </a:spcBef>
              <a:spcAft>
                <a:spcPts val="1200"/>
              </a:spcAft>
              <a:buNone/>
            </a:pPr>
            <a:r>
              <a:rPr lang="en-US" sz="1800" dirty="0">
                <a:gradFill>
                  <a:gsLst>
                    <a:gs pos="0">
                      <a:schemeClr val="bg1"/>
                    </a:gs>
                    <a:gs pos="100000">
                      <a:schemeClr val="bg1"/>
                    </a:gs>
                  </a:gsLst>
                  <a:lin ang="5400000" scaled="0"/>
                </a:gradFill>
              </a:rPr>
              <a:t>A Lens is a custom camera application </a:t>
            </a:r>
            <a:r>
              <a:rPr lang="en-US" sz="1800" dirty="0" smtClean="0">
                <a:gradFill>
                  <a:gsLst>
                    <a:gs pos="0">
                      <a:schemeClr val="bg1"/>
                    </a:gs>
                    <a:gs pos="100000">
                      <a:schemeClr val="bg1"/>
                    </a:gs>
                  </a:gsLst>
                  <a:lin ang="5400000" scaled="0"/>
                </a:gradFill>
              </a:rPr>
              <a:t/>
            </a:r>
            <a:br>
              <a:rPr lang="en-US" sz="1800" dirty="0" smtClean="0">
                <a:gradFill>
                  <a:gsLst>
                    <a:gs pos="0">
                      <a:schemeClr val="bg1"/>
                    </a:gs>
                    <a:gs pos="100000">
                      <a:schemeClr val="bg1"/>
                    </a:gs>
                  </a:gsLst>
                  <a:lin ang="5400000" scaled="0"/>
                </a:gradFill>
              </a:rPr>
            </a:br>
            <a:r>
              <a:rPr lang="en-US" sz="1800" dirty="0" smtClean="0">
                <a:gradFill>
                  <a:gsLst>
                    <a:gs pos="0">
                      <a:schemeClr val="bg1"/>
                    </a:gs>
                    <a:gs pos="100000">
                      <a:schemeClr val="bg1"/>
                    </a:gs>
                  </a:gsLst>
                  <a:lin ang="5400000" scaled="0"/>
                </a:gradFill>
              </a:rPr>
              <a:t>which </a:t>
            </a:r>
            <a:r>
              <a:rPr lang="en-US" sz="1800" dirty="0">
                <a:gradFill>
                  <a:gsLst>
                    <a:gs pos="0">
                      <a:schemeClr val="bg1"/>
                    </a:gs>
                    <a:gs pos="100000">
                      <a:schemeClr val="bg1"/>
                    </a:gs>
                  </a:gsLst>
                  <a:lin ang="5400000" scaled="0"/>
                </a:gradFill>
              </a:rPr>
              <a:t>can be accessed from within </a:t>
            </a:r>
            <a:r>
              <a:rPr lang="en-US" sz="1800" dirty="0" smtClean="0">
                <a:gradFill>
                  <a:gsLst>
                    <a:gs pos="0">
                      <a:schemeClr val="bg1"/>
                    </a:gs>
                    <a:gs pos="100000">
                      <a:schemeClr val="bg1"/>
                    </a:gs>
                  </a:gsLst>
                  <a:lin ang="5400000" scaled="0"/>
                </a:gradFill>
              </a:rPr>
              <a:t/>
            </a:r>
            <a:br>
              <a:rPr lang="en-US" sz="1800" dirty="0" smtClean="0">
                <a:gradFill>
                  <a:gsLst>
                    <a:gs pos="0">
                      <a:schemeClr val="bg1"/>
                    </a:gs>
                    <a:gs pos="100000">
                      <a:schemeClr val="bg1"/>
                    </a:gs>
                  </a:gsLst>
                  <a:lin ang="5400000" scaled="0"/>
                </a:gradFill>
              </a:rPr>
            </a:br>
            <a:r>
              <a:rPr lang="en-US" sz="1800" dirty="0" smtClean="0">
                <a:gradFill>
                  <a:gsLst>
                    <a:gs pos="0">
                      <a:schemeClr val="bg1"/>
                    </a:gs>
                    <a:gs pos="100000">
                      <a:schemeClr val="bg1"/>
                    </a:gs>
                  </a:gsLst>
                  <a:lin ang="5400000" scaled="0"/>
                </a:gradFill>
              </a:rPr>
              <a:t>the </a:t>
            </a:r>
            <a:r>
              <a:rPr lang="en-US" sz="1800" dirty="0">
                <a:gradFill>
                  <a:gsLst>
                    <a:gs pos="0">
                      <a:schemeClr val="bg1"/>
                    </a:gs>
                    <a:gs pos="100000">
                      <a:schemeClr val="bg1"/>
                    </a:gs>
                  </a:gsLst>
                  <a:lin ang="5400000" scaled="0"/>
                </a:gradFill>
              </a:rPr>
              <a:t>camera application</a:t>
            </a:r>
          </a:p>
          <a:p>
            <a:pPr marL="0" indent="0">
              <a:lnSpc>
                <a:spcPct val="100000"/>
              </a:lnSpc>
              <a:spcBef>
                <a:spcPts val="0"/>
              </a:spcBef>
              <a:spcAft>
                <a:spcPts val="1200"/>
              </a:spcAft>
              <a:buNone/>
            </a:pPr>
            <a:r>
              <a:rPr lang="en-US" sz="1800" dirty="0">
                <a:gradFill>
                  <a:gsLst>
                    <a:gs pos="0">
                      <a:schemeClr val="bg1"/>
                    </a:gs>
                    <a:gs pos="100000">
                      <a:schemeClr val="bg1"/>
                    </a:gs>
                  </a:gsLst>
                  <a:lin ang="5400000" scaled="0"/>
                </a:gradFill>
              </a:rPr>
              <a:t>An application is flagged as a Lens application by setting a flag in the manifest and providing icons that can be used to browse for the Lens when the camera </a:t>
            </a:r>
            <a:r>
              <a:rPr lang="en-US" sz="1800" dirty="0" smtClean="0">
                <a:gradFill>
                  <a:gsLst>
                    <a:gs pos="0">
                      <a:schemeClr val="bg1"/>
                    </a:gs>
                    <a:gs pos="100000">
                      <a:schemeClr val="bg1"/>
                    </a:gs>
                  </a:gsLst>
                  <a:lin ang="5400000" scaled="0"/>
                </a:gradFill>
              </a:rPr>
              <a:t/>
            </a:r>
            <a:br>
              <a:rPr lang="en-US" sz="1800" dirty="0" smtClean="0">
                <a:gradFill>
                  <a:gsLst>
                    <a:gs pos="0">
                      <a:schemeClr val="bg1"/>
                    </a:gs>
                    <a:gs pos="100000">
                      <a:schemeClr val="bg1"/>
                    </a:gs>
                  </a:gsLst>
                  <a:lin ang="5400000" scaled="0"/>
                </a:gradFill>
              </a:rPr>
            </a:br>
            <a:r>
              <a:rPr lang="en-US" sz="1800" dirty="0" smtClean="0">
                <a:gradFill>
                  <a:gsLst>
                    <a:gs pos="0">
                      <a:schemeClr val="bg1"/>
                    </a:gs>
                    <a:gs pos="100000">
                      <a:schemeClr val="bg1"/>
                    </a:gs>
                  </a:gsLst>
                  <a:lin ang="5400000" scaled="0"/>
                </a:gradFill>
              </a:rPr>
              <a:t>is </a:t>
            </a:r>
            <a:r>
              <a:rPr lang="en-US" sz="1800" dirty="0">
                <a:gradFill>
                  <a:gsLst>
                    <a:gs pos="0">
                      <a:schemeClr val="bg1"/>
                    </a:gs>
                    <a:gs pos="100000">
                      <a:schemeClr val="bg1"/>
                    </a:gs>
                  </a:gsLst>
                  <a:lin ang="5400000" scaled="0"/>
                </a:gradFill>
              </a:rPr>
              <a:t>in use</a:t>
            </a:r>
          </a:p>
        </p:txBody>
      </p:sp>
      <p:sp>
        <p:nvSpPr>
          <p:cNvPr id="9" name="Title 8"/>
          <p:cNvSpPr>
            <a:spLocks noGrp="1"/>
          </p:cNvSpPr>
          <p:nvPr>
            <p:ph type="title"/>
          </p:nvPr>
        </p:nvSpPr>
        <p:spPr/>
        <p:txBody>
          <a:bodyPr/>
          <a:lstStyle/>
          <a:p>
            <a:r>
              <a:rPr lang="en-US" dirty="0"/>
              <a:t>Creating a Lens</a:t>
            </a:r>
          </a:p>
        </p:txBody>
      </p:sp>
      <p:sp>
        <p:nvSpPr>
          <p:cNvPr id="11" name="Text Placeholder 10"/>
          <p:cNvSpPr>
            <a:spLocks noGrp="1"/>
          </p:cNvSpPr>
          <p:nvPr>
            <p:ph type="body" sz="quarter" idx="17"/>
          </p:nvPr>
        </p:nvSpPr>
        <p:spPr/>
        <p:txBody>
          <a:bodyPr/>
          <a:lstStyle/>
          <a:p>
            <a:endParaRPr lang="en-US" dirty="0"/>
          </a:p>
        </p:txBody>
      </p:sp>
      <p:sp>
        <p:nvSpPr>
          <p:cNvPr id="12" name="Rectangle 11"/>
          <p:cNvSpPr/>
          <p:nvPr/>
        </p:nvSpPr>
        <p:spPr>
          <a:xfrm>
            <a:off x="444500" y="1244600"/>
            <a:ext cx="2705100" cy="1027997"/>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049"/>
          <a:stretch/>
        </p:blipFill>
        <p:spPr bwMode="auto">
          <a:xfrm>
            <a:off x="989599" y="1390943"/>
            <a:ext cx="1627602" cy="2933115"/>
          </a:xfrm>
          <a:prstGeom prst="roundRect">
            <a:avLst>
              <a:gd name="adj" fmla="val 293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185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7"/>
          </p:nvPr>
        </p:nvSpPr>
        <p:spPr/>
        <p:txBody>
          <a:bodyPr/>
          <a:lstStyle/>
          <a:p>
            <a:endParaRPr lang="en-US"/>
          </a:p>
        </p:txBody>
      </p:sp>
      <p:sp>
        <p:nvSpPr>
          <p:cNvPr id="8" name="Title 7"/>
          <p:cNvSpPr>
            <a:spLocks noGrp="1"/>
          </p:cNvSpPr>
          <p:nvPr>
            <p:ph type="title"/>
          </p:nvPr>
        </p:nvSpPr>
        <p:spPr/>
        <p:txBody>
          <a:bodyPr/>
          <a:lstStyle/>
          <a:p>
            <a:r>
              <a:rPr lang="en-US" dirty="0"/>
              <a:t>Creating a Lens application</a:t>
            </a:r>
          </a:p>
        </p:txBody>
      </p:sp>
      <p:sp>
        <p:nvSpPr>
          <p:cNvPr id="10" name="Rectangle 9"/>
          <p:cNvSpPr/>
          <p:nvPr/>
        </p:nvSpPr>
        <p:spPr>
          <a:xfrm>
            <a:off x="457200" y="2695501"/>
            <a:ext cx="7717398" cy="1125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a:gradFill>
                  <a:gsLst>
                    <a:gs pos="0">
                      <a:srgbClr val="FFFFFF"/>
                    </a:gs>
                    <a:gs pos="100000">
                      <a:srgbClr val="FFFFFF"/>
                    </a:gs>
                  </a:gsLst>
                  <a:lin ang="5400000" scaled="0"/>
                </a:gradFill>
              </a:rPr>
              <a:t>This text must be added to the WMAppManifest.xml file for the application, </a:t>
            </a:r>
            <a:r>
              <a:rPr lang="en-US" sz="1600" dirty="0" smtClean="0">
                <a:gradFill>
                  <a:gsLst>
                    <a:gs pos="0">
                      <a:srgbClr val="FFFFFF"/>
                    </a:gs>
                    <a:gs pos="100000">
                      <a:srgbClr val="FFFFFF"/>
                    </a:gs>
                  </a:gsLst>
                  <a:lin ang="5400000" scaled="0"/>
                </a:gradFill>
              </a:rPr>
              <a:t/>
            </a:r>
            <a:br>
              <a:rPr lang="en-US" sz="1600" dirty="0" smtClean="0">
                <a:gradFill>
                  <a:gsLst>
                    <a:gs pos="0">
                      <a:srgbClr val="FFFFFF"/>
                    </a:gs>
                    <a:gs pos="100000">
                      <a:srgbClr val="FFFFFF"/>
                    </a:gs>
                  </a:gsLst>
                  <a:lin ang="5400000" scaled="0"/>
                </a:gradFill>
              </a:rPr>
            </a:br>
            <a:r>
              <a:rPr lang="en-US" sz="1600" dirty="0" smtClean="0">
                <a:gradFill>
                  <a:gsLst>
                    <a:gs pos="0">
                      <a:srgbClr val="FFFFFF"/>
                    </a:gs>
                    <a:gs pos="100000">
                      <a:srgbClr val="FFFFFF"/>
                    </a:gs>
                  </a:gsLst>
                  <a:lin ang="5400000" scaled="0"/>
                </a:gradFill>
              </a:rPr>
              <a:t>just </a:t>
            </a:r>
            <a:r>
              <a:rPr lang="en-US" sz="1600" dirty="0">
                <a:gradFill>
                  <a:gsLst>
                    <a:gs pos="0">
                      <a:srgbClr val="FFFFFF"/>
                    </a:gs>
                    <a:gs pos="100000">
                      <a:srgbClr val="FFFFFF"/>
                    </a:gs>
                  </a:gsLst>
                  <a:lin ang="5400000" scaled="0"/>
                </a:gradFill>
              </a:rPr>
              <a:t>after the &lt;Tokens&gt; section</a:t>
            </a:r>
          </a:p>
          <a:p>
            <a:pPr lvl="0">
              <a:lnSpc>
                <a:spcPct val="90000"/>
              </a:lnSpc>
              <a:spcAft>
                <a:spcPts val="1200"/>
              </a:spcAft>
            </a:pPr>
            <a:r>
              <a:rPr lang="en-US" sz="1600" dirty="0">
                <a:gradFill>
                  <a:gsLst>
                    <a:gs pos="0">
                      <a:srgbClr val="FFFFFF"/>
                    </a:gs>
                    <a:gs pos="100000">
                      <a:srgbClr val="FFFFFF"/>
                    </a:gs>
                  </a:gsLst>
                  <a:lin ang="5400000" scaled="0"/>
                </a:gradFill>
              </a:rPr>
              <a:t>There is no GUI for this alteration, you have to edit the XML directly</a:t>
            </a:r>
          </a:p>
        </p:txBody>
      </p:sp>
      <p:sp>
        <p:nvSpPr>
          <p:cNvPr id="13" name="Rectangle 12"/>
          <p:cNvSpPr/>
          <p:nvPr/>
        </p:nvSpPr>
        <p:spPr>
          <a:xfrm>
            <a:off x="457200" y="1214384"/>
            <a:ext cx="7717398" cy="1323439"/>
          </a:xfrm>
          <a:prstGeom prst="rect">
            <a:avLst/>
          </a:prstGeom>
        </p:spPr>
        <p:txBody>
          <a:bodyPr wrap="square" lIns="0" rIns="0">
            <a:spAutoFit/>
          </a:bodyPr>
          <a:lstStyle/>
          <a:p>
            <a:r>
              <a:rPr lang="en-GB" sz="1600" dirty="0">
                <a:solidFill>
                  <a:srgbClr val="0000FF"/>
                </a:solidFill>
                <a:highlight>
                  <a:srgbClr val="FFFFFF"/>
                </a:highlight>
                <a:latin typeface="Consolas"/>
              </a:rPr>
              <a:t>&lt;</a:t>
            </a:r>
            <a:r>
              <a:rPr lang="en-GB" sz="1600" dirty="0">
                <a:solidFill>
                  <a:srgbClr val="A31515"/>
                </a:solidFill>
                <a:highlight>
                  <a:srgbClr val="FFFFFF"/>
                </a:highlight>
                <a:latin typeface="Consolas"/>
              </a:rPr>
              <a:t>Extensions</a:t>
            </a:r>
            <a:r>
              <a:rPr lang="en-GB" sz="1600" dirty="0">
                <a:solidFill>
                  <a:srgbClr val="0000FF"/>
                </a:solidFill>
                <a:highlight>
                  <a:srgbClr val="FFFFFF"/>
                </a:highlight>
                <a:latin typeface="Consolas"/>
              </a:rPr>
              <a:t>&gt;</a:t>
            </a:r>
            <a:endParaRPr lang="en-GB" sz="1600" dirty="0">
              <a:solidFill>
                <a:srgbClr val="000000"/>
              </a:solidFill>
              <a:highlight>
                <a:srgbClr val="FFFFFF"/>
              </a:highlight>
              <a:latin typeface="Consolas"/>
            </a:endParaRPr>
          </a:p>
          <a:p>
            <a:r>
              <a:rPr lang="en-GB" sz="1600" dirty="0">
                <a:solidFill>
                  <a:srgbClr val="0000FF"/>
                </a:solidFill>
                <a:highlight>
                  <a:srgbClr val="FFFFFF"/>
                </a:highlight>
                <a:latin typeface="Consolas"/>
              </a:rPr>
              <a:t>    &lt;</a:t>
            </a:r>
            <a:r>
              <a:rPr lang="en-GB" sz="1600" dirty="0">
                <a:solidFill>
                  <a:srgbClr val="A31515"/>
                </a:solidFill>
                <a:highlight>
                  <a:srgbClr val="FFFFFF"/>
                </a:highlight>
                <a:latin typeface="Consolas"/>
              </a:rPr>
              <a:t>Extension</a:t>
            </a:r>
            <a:r>
              <a:rPr lang="en-GB" sz="1600" dirty="0">
                <a:solidFill>
                  <a:srgbClr val="0000FF"/>
                </a:solidFill>
                <a:highlight>
                  <a:srgbClr val="FFFFFF"/>
                </a:highlight>
                <a:latin typeface="Consolas"/>
              </a:rPr>
              <a:t> </a:t>
            </a:r>
            <a:r>
              <a:rPr lang="en-GB" sz="1600" dirty="0" err="1">
                <a:solidFill>
                  <a:srgbClr val="FF0000"/>
                </a:solidFill>
                <a:highlight>
                  <a:srgbClr val="FFFFFF"/>
                </a:highlight>
                <a:latin typeface="Consolas"/>
              </a:rPr>
              <a:t>ExtensionName</a:t>
            </a:r>
            <a:r>
              <a:rPr lang="en-GB" sz="1600" dirty="0">
                <a:solidFill>
                  <a:srgbClr val="0000FF"/>
                </a:solidFill>
                <a:highlight>
                  <a:srgbClr val="FFFFFF"/>
                </a:highlight>
                <a:latin typeface="Consolas"/>
              </a:rPr>
              <a:t>=</a:t>
            </a:r>
            <a:r>
              <a:rPr lang="en-GB" sz="1600" dirty="0">
                <a:solidFill>
                  <a:srgbClr val="000000"/>
                </a:solidFill>
                <a:highlight>
                  <a:srgbClr val="FFFFFF"/>
                </a:highlight>
                <a:latin typeface="Consolas"/>
              </a:rPr>
              <a:t>"</a:t>
            </a:r>
            <a:r>
              <a:rPr lang="en-GB" sz="1600" dirty="0" err="1">
                <a:solidFill>
                  <a:srgbClr val="0000FF"/>
                </a:solidFill>
                <a:highlight>
                  <a:srgbClr val="FFFFFF"/>
                </a:highlight>
                <a:latin typeface="Consolas"/>
              </a:rPr>
              <a:t>Camera_Capture_App</a:t>
            </a:r>
            <a:r>
              <a:rPr lang="en-GB" sz="1600" dirty="0">
                <a:solidFill>
                  <a:srgbClr val="000000"/>
                </a:solidFill>
                <a:highlight>
                  <a:srgbClr val="FFFFFF"/>
                </a:highlight>
                <a:latin typeface="Consolas"/>
              </a:rPr>
              <a:t>"</a:t>
            </a:r>
            <a:r>
              <a:rPr lang="en-GB" sz="1600" dirty="0">
                <a:solidFill>
                  <a:srgbClr val="0000FF"/>
                </a:solidFill>
                <a:highlight>
                  <a:srgbClr val="FFFFFF"/>
                </a:highlight>
                <a:latin typeface="Consolas"/>
              </a:rPr>
              <a:t> </a:t>
            </a:r>
          </a:p>
          <a:p>
            <a:r>
              <a:rPr lang="en-GB" sz="1600" dirty="0">
                <a:solidFill>
                  <a:srgbClr val="0000FF"/>
                </a:solidFill>
                <a:highlight>
                  <a:srgbClr val="FFFFFF"/>
                </a:highlight>
                <a:latin typeface="Consolas"/>
              </a:rPr>
              <a:t>     </a:t>
            </a:r>
            <a:r>
              <a:rPr lang="en-GB" sz="1600" dirty="0" err="1">
                <a:solidFill>
                  <a:srgbClr val="FF0000"/>
                </a:solidFill>
                <a:highlight>
                  <a:srgbClr val="FFFFFF"/>
                </a:highlight>
                <a:latin typeface="Consolas"/>
              </a:rPr>
              <a:t>ConsumerID</a:t>
            </a:r>
            <a:r>
              <a:rPr lang="en-GB" sz="1600" dirty="0">
                <a:solidFill>
                  <a:srgbClr val="0000FF"/>
                </a:solidFill>
                <a:highlight>
                  <a:srgbClr val="FFFFFF"/>
                </a:highlight>
                <a:latin typeface="Consolas"/>
              </a:rPr>
              <a:t>=</a:t>
            </a:r>
            <a:r>
              <a:rPr lang="en-GB" sz="1600" dirty="0">
                <a:solidFill>
                  <a:srgbClr val="000000"/>
                </a:solidFill>
                <a:highlight>
                  <a:srgbClr val="FFFFFF"/>
                </a:highlight>
                <a:latin typeface="Consolas"/>
              </a:rPr>
              <a:t>"</a:t>
            </a:r>
            <a:r>
              <a:rPr lang="en-GB" sz="1600" dirty="0">
                <a:solidFill>
                  <a:srgbClr val="0000FF"/>
                </a:solidFill>
                <a:highlight>
                  <a:srgbClr val="FFFFFF"/>
                </a:highlight>
                <a:latin typeface="Consolas"/>
              </a:rPr>
              <a:t>{5B04B775-356B-4AA0-AAF8-6491FFEA5631}</a:t>
            </a:r>
            <a:r>
              <a:rPr lang="en-GB" sz="1600" dirty="0">
                <a:solidFill>
                  <a:srgbClr val="000000"/>
                </a:solidFill>
                <a:highlight>
                  <a:srgbClr val="FFFFFF"/>
                </a:highlight>
                <a:latin typeface="Consolas"/>
              </a:rPr>
              <a:t>"</a:t>
            </a:r>
            <a:r>
              <a:rPr lang="en-GB" sz="1600" dirty="0">
                <a:solidFill>
                  <a:srgbClr val="0000FF"/>
                </a:solidFill>
                <a:highlight>
                  <a:srgbClr val="FFFFFF"/>
                </a:highlight>
                <a:latin typeface="Consolas"/>
              </a:rPr>
              <a:t> </a:t>
            </a:r>
          </a:p>
          <a:p>
            <a:r>
              <a:rPr lang="en-GB" sz="1600" dirty="0">
                <a:solidFill>
                  <a:srgbClr val="0000FF"/>
                </a:solidFill>
                <a:highlight>
                  <a:srgbClr val="FFFFFF"/>
                </a:highlight>
                <a:latin typeface="Consolas"/>
              </a:rPr>
              <a:t>     </a:t>
            </a:r>
            <a:r>
              <a:rPr lang="en-GB" sz="1600" dirty="0" err="1">
                <a:solidFill>
                  <a:srgbClr val="FF0000"/>
                </a:solidFill>
                <a:highlight>
                  <a:srgbClr val="FFFFFF"/>
                </a:highlight>
                <a:latin typeface="Consolas"/>
              </a:rPr>
              <a:t>TaskID</a:t>
            </a:r>
            <a:r>
              <a:rPr lang="en-GB" sz="1600" dirty="0">
                <a:solidFill>
                  <a:srgbClr val="0000FF"/>
                </a:solidFill>
                <a:highlight>
                  <a:srgbClr val="FFFFFF"/>
                </a:highlight>
                <a:latin typeface="Consolas"/>
              </a:rPr>
              <a:t>=</a:t>
            </a:r>
            <a:r>
              <a:rPr lang="en-GB" sz="1600" dirty="0">
                <a:solidFill>
                  <a:srgbClr val="000000"/>
                </a:solidFill>
                <a:highlight>
                  <a:srgbClr val="FFFFFF"/>
                </a:highlight>
                <a:latin typeface="Consolas"/>
              </a:rPr>
              <a:t>"</a:t>
            </a:r>
            <a:r>
              <a:rPr lang="en-GB" sz="1600" dirty="0">
                <a:solidFill>
                  <a:srgbClr val="0000FF"/>
                </a:solidFill>
                <a:highlight>
                  <a:srgbClr val="FFFFFF"/>
                </a:highlight>
                <a:latin typeface="Consolas"/>
              </a:rPr>
              <a:t>_default</a:t>
            </a:r>
            <a:r>
              <a:rPr lang="en-GB" sz="1600" dirty="0">
                <a:solidFill>
                  <a:srgbClr val="000000"/>
                </a:solidFill>
                <a:highlight>
                  <a:srgbClr val="FFFFFF"/>
                </a:highlight>
                <a:latin typeface="Consolas"/>
              </a:rPr>
              <a:t>"</a:t>
            </a:r>
            <a:r>
              <a:rPr lang="en-GB" sz="1600" dirty="0">
                <a:solidFill>
                  <a:srgbClr val="0000FF"/>
                </a:solidFill>
                <a:highlight>
                  <a:srgbClr val="FFFFFF"/>
                </a:highlight>
                <a:latin typeface="Consolas"/>
              </a:rPr>
              <a:t> /&gt;</a:t>
            </a:r>
            <a:endParaRPr lang="en-GB" sz="1600" dirty="0">
              <a:solidFill>
                <a:srgbClr val="000000"/>
              </a:solidFill>
              <a:highlight>
                <a:srgbClr val="FFFFFF"/>
              </a:highlight>
              <a:latin typeface="Consolas"/>
            </a:endParaRPr>
          </a:p>
          <a:p>
            <a:r>
              <a:rPr lang="en-GB" sz="1600" dirty="0">
                <a:solidFill>
                  <a:srgbClr val="0000FF"/>
                </a:solidFill>
                <a:highlight>
                  <a:srgbClr val="FFFFFF"/>
                </a:highlight>
                <a:latin typeface="Consolas"/>
              </a:rPr>
              <a:t>&lt;/</a:t>
            </a:r>
            <a:r>
              <a:rPr lang="en-GB" sz="1600" dirty="0">
                <a:solidFill>
                  <a:srgbClr val="A31515"/>
                </a:solidFill>
                <a:highlight>
                  <a:srgbClr val="FFFFFF"/>
                </a:highlight>
                <a:latin typeface="Consolas"/>
              </a:rPr>
              <a:t>Extensions</a:t>
            </a:r>
            <a:r>
              <a:rPr lang="en-GB" sz="1600" dirty="0">
                <a:solidFill>
                  <a:srgbClr val="0000FF"/>
                </a:solidFill>
                <a:highlight>
                  <a:srgbClr val="FFFFFF"/>
                </a:highlight>
                <a:latin typeface="Consolas"/>
              </a:rPr>
              <a:t>&gt;</a:t>
            </a:r>
            <a:endParaRPr lang="en-GB" sz="1600" dirty="0">
              <a:solidFill>
                <a:srgbClr val="000000"/>
              </a:solidFill>
              <a:highlight>
                <a:srgbClr val="FFFFFF"/>
              </a:highlight>
              <a:latin typeface="Consolas"/>
            </a:endParaRPr>
          </a:p>
        </p:txBody>
      </p:sp>
    </p:spTree>
    <p:extLst>
      <p:ext uri="{BB962C8B-B14F-4D97-AF65-F5344CB8AC3E}">
        <p14:creationId xmlns:p14="http://schemas.microsoft.com/office/powerpoint/2010/main" val="122974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endParaRPr lang="en-US"/>
          </a:p>
        </p:txBody>
      </p:sp>
      <p:sp>
        <p:nvSpPr>
          <p:cNvPr id="9" name="Title 8"/>
          <p:cNvSpPr>
            <a:spLocks noGrp="1"/>
          </p:cNvSpPr>
          <p:nvPr>
            <p:ph type="title"/>
          </p:nvPr>
        </p:nvSpPr>
        <p:spPr/>
        <p:txBody>
          <a:bodyPr/>
          <a:lstStyle/>
          <a:p>
            <a:r>
              <a:rPr lang="en-US" dirty="0"/>
              <a:t>Adding the Lens Icons</a:t>
            </a:r>
          </a:p>
        </p:txBody>
      </p:sp>
      <p:graphicFrame>
        <p:nvGraphicFramePr>
          <p:cNvPr id="11" name="Table 10"/>
          <p:cNvGraphicFramePr>
            <a:graphicFrameLocks noGrp="1"/>
          </p:cNvGraphicFramePr>
          <p:nvPr>
            <p:extLst>
              <p:ext uri="{D42A27DB-BD31-4B8C-83A1-F6EECF244321}">
                <p14:modId xmlns:p14="http://schemas.microsoft.com/office/powerpoint/2010/main" val="233334832"/>
              </p:ext>
            </p:extLst>
          </p:nvPr>
        </p:nvGraphicFramePr>
        <p:xfrm>
          <a:off x="457196" y="2679889"/>
          <a:ext cx="8229603" cy="1127760"/>
        </p:xfrm>
        <a:graphic>
          <a:graphicData uri="http://schemas.openxmlformats.org/drawingml/2006/table">
            <a:tbl>
              <a:tblPr firstRow="1" bandRow="1">
                <a:tableStyleId>{2D5ABB26-0587-4C30-8999-92F81FD0307C}</a:tableStyleId>
              </a:tblPr>
              <a:tblGrid>
                <a:gridCol w="2059307"/>
                <a:gridCol w="2059307"/>
                <a:gridCol w="4110989"/>
              </a:tblGrid>
              <a:tr h="203713">
                <a:tc gridSpan="3">
                  <a:txBody>
                    <a:bodyPr/>
                    <a:lstStyle/>
                    <a:p>
                      <a:r>
                        <a:rPr lang="en-US" sz="1400" dirty="0" smtClean="0">
                          <a:gradFill>
                            <a:gsLst>
                              <a:gs pos="0">
                                <a:schemeClr val="bg1"/>
                              </a:gs>
                              <a:gs pos="100000">
                                <a:schemeClr val="bg1"/>
                              </a:gs>
                            </a:gsLst>
                            <a:lin ang="5400000" scaled="0"/>
                          </a:gradFill>
                        </a:rPr>
                        <a:t>Three Icons are required, one for each Windows Phone screen size</a:t>
                      </a:r>
                    </a:p>
                  </a:txBody>
                  <a:tcPr anchor="ctr">
                    <a:lnR w="127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endParaRPr lang="en-GB" sz="14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1">
                        <a:lumMod val="75000"/>
                      </a:schemeClr>
                    </a:solidFill>
                  </a:tcPr>
                </a:tc>
                <a:tc hMerge="1">
                  <a:txBody>
                    <a:bodyPr/>
                    <a:lstStyle/>
                    <a:p>
                      <a:endParaRPr lang="en-GB" sz="14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1">
                        <a:lumMod val="75000"/>
                      </a:schemeClr>
                    </a:solidFill>
                  </a:tcPr>
                </a:tc>
              </a:tr>
              <a:tr h="183342">
                <a:tc>
                  <a:txBody>
                    <a:bodyPr/>
                    <a:lstStyle/>
                    <a:p>
                      <a:r>
                        <a:rPr lang="en-GB" sz="1200" dirty="0" smtClean="0">
                          <a:gradFill>
                            <a:gsLst>
                              <a:gs pos="0">
                                <a:schemeClr val="bg1"/>
                              </a:gs>
                              <a:gs pos="100000">
                                <a:schemeClr val="bg1"/>
                              </a:gs>
                            </a:gsLst>
                            <a:lin ang="5400000" scaled="0"/>
                          </a:gradFill>
                        </a:rPr>
                        <a:t>WVGA </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r>
                        <a:rPr lang="en-GB" sz="1200" dirty="0" smtClean="0">
                          <a:gradFill>
                            <a:gsLst>
                              <a:gs pos="0">
                                <a:schemeClr val="bg1"/>
                              </a:gs>
                              <a:gs pos="100000">
                                <a:schemeClr val="bg1"/>
                              </a:gs>
                            </a:gsLst>
                            <a:lin ang="5400000" scaled="0"/>
                          </a:gradFill>
                        </a:rPr>
                        <a:t>173 × 173 </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r>
                        <a:rPr lang="en-GB" sz="1200" dirty="0" smtClean="0">
                          <a:gradFill>
                            <a:gsLst>
                              <a:gs pos="0">
                                <a:schemeClr val="bg1"/>
                              </a:gs>
                              <a:gs pos="100000">
                                <a:schemeClr val="bg1"/>
                              </a:gs>
                            </a:gsLst>
                            <a:lin ang="5400000" scaled="0"/>
                          </a:gradFill>
                        </a:rPr>
                        <a:t>Assets\Lens.Screen-WVGA.png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r>
              <a:tr h="183342">
                <a:tc>
                  <a:txBody>
                    <a:bodyPr/>
                    <a:lstStyle/>
                    <a:p>
                      <a:r>
                        <a:rPr lang="en-GB" sz="1200" dirty="0" smtClean="0">
                          <a:gradFill>
                            <a:gsLst>
                              <a:gs pos="0">
                                <a:schemeClr val="bg1"/>
                              </a:gs>
                              <a:gs pos="100000">
                                <a:schemeClr val="bg1"/>
                              </a:gs>
                            </a:gsLst>
                            <a:lin ang="5400000" scaled="0"/>
                          </a:gradFill>
                        </a:rPr>
                        <a:t>720p</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GB" sz="1200" dirty="0" smtClean="0">
                          <a:gradFill>
                            <a:gsLst>
                              <a:gs pos="0">
                                <a:schemeClr val="bg1"/>
                              </a:gs>
                              <a:gs pos="100000">
                                <a:schemeClr val="bg1"/>
                              </a:gs>
                            </a:gsLst>
                            <a:lin ang="5400000" scaled="0"/>
                          </a:gradFill>
                        </a:rPr>
                        <a:t>259 × 259 </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GB" sz="1200" dirty="0" smtClean="0">
                          <a:gradFill>
                            <a:gsLst>
                              <a:gs pos="0">
                                <a:schemeClr val="bg1"/>
                              </a:gs>
                              <a:gs pos="100000">
                                <a:schemeClr val="bg1"/>
                              </a:gs>
                            </a:gsLst>
                            <a:lin ang="5400000" scaled="0"/>
                          </a:gradFill>
                        </a:rPr>
                        <a:t>Assets\Lens.Screen-720p.png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r h="183342">
                <a:tc>
                  <a:txBody>
                    <a:bodyPr/>
                    <a:lstStyle/>
                    <a:p>
                      <a:r>
                        <a:rPr lang="en-GB" sz="1200" dirty="0" smtClean="0">
                          <a:gradFill>
                            <a:gsLst>
                              <a:gs pos="0">
                                <a:schemeClr val="bg1"/>
                              </a:gs>
                              <a:gs pos="100000">
                                <a:schemeClr val="bg1"/>
                              </a:gs>
                            </a:gsLst>
                            <a:lin ang="5400000" scaled="0"/>
                          </a:gradFill>
                        </a:rPr>
                        <a:t>WXGA </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r>
                        <a:rPr lang="en-GB" sz="1200" dirty="0" smtClean="0">
                          <a:gradFill>
                            <a:gsLst>
                              <a:gs pos="0">
                                <a:schemeClr val="bg1"/>
                              </a:gs>
                              <a:gs pos="100000">
                                <a:schemeClr val="bg1"/>
                              </a:gs>
                            </a:gsLst>
                            <a:lin ang="5400000" scaled="0"/>
                          </a:gradFill>
                        </a:rPr>
                        <a:t>277 × 277 </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r>
                        <a:rPr lang="en-GB" sz="1200" dirty="0" smtClean="0">
                          <a:gradFill>
                            <a:gsLst>
                              <a:gs pos="0">
                                <a:schemeClr val="bg1"/>
                              </a:gs>
                              <a:gs pos="100000">
                                <a:schemeClr val="bg1"/>
                              </a:gs>
                            </a:gsLst>
                            <a:lin ang="5400000" scaled="0"/>
                          </a:gradFill>
                        </a:rPr>
                        <a:t>Assets\Lens.Screen-WXGA.png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r>
            </a:tbl>
          </a:graphicData>
        </a:graphic>
      </p:graphicFrame>
      <p:sp>
        <p:nvSpPr>
          <p:cNvPr id="13" name="Rectangle 12"/>
          <p:cNvSpPr/>
          <p:nvPr/>
        </p:nvSpPr>
        <p:spPr>
          <a:xfrm>
            <a:off x="457198" y="1220789"/>
            <a:ext cx="8229602" cy="1381734"/>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4" name="Rectangle 13"/>
          <p:cNvSpPr/>
          <p:nvPr/>
        </p:nvSpPr>
        <p:spPr>
          <a:xfrm>
            <a:off x="552154" y="1315438"/>
            <a:ext cx="8022103" cy="1188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p:nvSpPr>
        <p:spPr>
          <a:xfrm>
            <a:off x="457196" y="3861582"/>
            <a:ext cx="8229604" cy="6314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300" dirty="0">
                <a:gradFill>
                  <a:gsLst>
                    <a:gs pos="0">
                      <a:schemeClr val="bg1"/>
                    </a:gs>
                    <a:gs pos="100000">
                      <a:schemeClr val="bg1"/>
                    </a:gs>
                  </a:gsLst>
                  <a:lin ang="5400000" scaled="0"/>
                </a:gradFill>
              </a:rPr>
              <a:t>This text must be added to the WMAppManifest.xml file for the application, </a:t>
            </a:r>
            <a:r>
              <a:rPr lang="en-US" sz="1300" dirty="0" smtClean="0">
                <a:gradFill>
                  <a:gsLst>
                    <a:gs pos="0">
                      <a:schemeClr val="bg1"/>
                    </a:gs>
                    <a:gs pos="100000">
                      <a:schemeClr val="bg1"/>
                    </a:gs>
                  </a:gsLst>
                  <a:lin ang="5400000" scaled="0"/>
                </a:gradFill>
              </a:rPr>
              <a:t>just </a:t>
            </a:r>
            <a:r>
              <a:rPr lang="en-US" sz="1300" dirty="0">
                <a:gradFill>
                  <a:gsLst>
                    <a:gs pos="0">
                      <a:schemeClr val="bg1"/>
                    </a:gs>
                    <a:gs pos="100000">
                      <a:schemeClr val="bg1"/>
                    </a:gs>
                  </a:gsLst>
                  <a:lin ang="5400000" scaled="0"/>
                </a:gradFill>
              </a:rPr>
              <a:t>after the &lt;Tokens&gt; section</a:t>
            </a:r>
          </a:p>
          <a:p>
            <a:pPr lvl="0">
              <a:lnSpc>
                <a:spcPct val="90000"/>
              </a:lnSpc>
              <a:spcAft>
                <a:spcPts val="1200"/>
              </a:spcAft>
            </a:pPr>
            <a:r>
              <a:rPr lang="en-US" sz="1300" dirty="0">
                <a:gradFill>
                  <a:gsLst>
                    <a:gs pos="0">
                      <a:schemeClr val="bg1"/>
                    </a:gs>
                    <a:gs pos="100000">
                      <a:schemeClr val="bg1"/>
                    </a:gs>
                  </a:gsLst>
                  <a:lin ang="5400000" scaled="0"/>
                </a:gradFill>
              </a:rPr>
              <a:t>There is no GUI for this alteration, you have to edit the XML directly</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602" y="1329506"/>
            <a:ext cx="3593206" cy="117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15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99" y="1404468"/>
            <a:ext cx="4978379" cy="2987028"/>
          </a:xfrm>
          <a:prstGeom prst="rect">
            <a:avLst/>
          </a:prstGeom>
          <a:noFill/>
          <a:ln>
            <a:noFill/>
          </a:ln>
        </p:spPr>
      </p:pic>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gradFill>
                  <a:gsLst>
                    <a:gs pos="0">
                      <a:schemeClr val="bg1"/>
                    </a:gs>
                    <a:gs pos="100000">
                      <a:schemeClr val="bg1"/>
                    </a:gs>
                  </a:gsLst>
                  <a:lin ang="5400000" scaled="0"/>
                </a:gradFill>
              </a:rPr>
              <a:t>Lenses Demo</a:t>
            </a:r>
          </a:p>
        </p:txBody>
      </p:sp>
    </p:spTree>
    <p:extLst>
      <p:ext uri="{BB962C8B-B14F-4D97-AF65-F5344CB8AC3E}">
        <p14:creationId xmlns:p14="http://schemas.microsoft.com/office/powerpoint/2010/main" val="359977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7"/>
          </p:nvPr>
        </p:nvSpPr>
        <p:spPr/>
        <p:txBody>
          <a:bodyPr/>
          <a:lstStyle/>
          <a:p>
            <a:endParaRPr lang="en-US"/>
          </a:p>
        </p:txBody>
      </p:sp>
      <p:sp>
        <p:nvSpPr>
          <p:cNvPr id="8" name="Title 7"/>
          <p:cNvSpPr>
            <a:spLocks noGrp="1"/>
          </p:cNvSpPr>
          <p:nvPr>
            <p:ph type="title"/>
          </p:nvPr>
        </p:nvSpPr>
        <p:spPr/>
        <p:txBody>
          <a:bodyPr/>
          <a:lstStyle/>
          <a:p>
            <a:r>
              <a:rPr lang="en-GB" dirty="0"/>
              <a:t>Creating an Auto-</a:t>
            </a:r>
            <a:r>
              <a:rPr lang="en-GB" dirty="0" err="1"/>
              <a:t>Uploader</a:t>
            </a:r>
            <a:r>
              <a:rPr lang="en-GB" dirty="0"/>
              <a:t> for photos</a:t>
            </a:r>
            <a:endParaRPr lang="en-US" dirty="0"/>
          </a:p>
        </p:txBody>
      </p:sp>
      <p:sp>
        <p:nvSpPr>
          <p:cNvPr id="10" name="Rectangle 9"/>
          <p:cNvSpPr/>
          <p:nvPr/>
        </p:nvSpPr>
        <p:spPr>
          <a:xfrm>
            <a:off x="457200" y="2695501"/>
            <a:ext cx="7717398" cy="19960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a:gradFill>
                  <a:gsLst>
                    <a:gs pos="0">
                      <a:srgbClr val="FFFFFF"/>
                    </a:gs>
                    <a:gs pos="100000">
                      <a:srgbClr val="FFFFFF"/>
                    </a:gs>
                  </a:gsLst>
                  <a:lin ang="5400000" scaled="0"/>
                </a:gradFill>
              </a:rPr>
              <a:t>You can also create an application that has an auto-upload </a:t>
            </a:r>
            <a:r>
              <a:rPr lang="en-US" sz="1600" dirty="0" err="1">
                <a:gradFill>
                  <a:gsLst>
                    <a:gs pos="0">
                      <a:srgbClr val="FFFFFF"/>
                    </a:gs>
                    <a:gs pos="100000">
                      <a:srgbClr val="FFFFFF"/>
                    </a:gs>
                  </a:gsLst>
                  <a:lin ang="5400000" scaled="0"/>
                </a:gradFill>
              </a:rPr>
              <a:t>behaviour</a:t>
            </a:r>
            <a:r>
              <a:rPr lang="en-US" sz="1600" dirty="0">
                <a:gradFill>
                  <a:gsLst>
                    <a:gs pos="0">
                      <a:srgbClr val="FFFFFF"/>
                    </a:gs>
                    <a:gs pos="100000">
                      <a:srgbClr val="FFFFFF"/>
                    </a:gs>
                  </a:gsLst>
                  <a:lin ang="5400000" scaled="0"/>
                </a:gradFill>
              </a:rPr>
              <a:t> for pictures that the user may take</a:t>
            </a:r>
          </a:p>
          <a:p>
            <a:pPr lvl="0">
              <a:lnSpc>
                <a:spcPct val="90000"/>
              </a:lnSpc>
              <a:spcAft>
                <a:spcPts val="1200"/>
              </a:spcAft>
            </a:pPr>
            <a:r>
              <a:rPr lang="en-US" sz="1600" dirty="0">
                <a:gradFill>
                  <a:gsLst>
                    <a:gs pos="0">
                      <a:srgbClr val="FFFFFF"/>
                    </a:gs>
                    <a:gs pos="100000">
                      <a:srgbClr val="FFFFFF"/>
                    </a:gs>
                  </a:gsLst>
                  <a:lin ang="5400000" scaled="0"/>
                </a:gradFill>
              </a:rPr>
              <a:t>The upload </a:t>
            </a:r>
            <a:r>
              <a:rPr lang="en-US" sz="1600" dirty="0" err="1">
                <a:gradFill>
                  <a:gsLst>
                    <a:gs pos="0">
                      <a:srgbClr val="FFFFFF"/>
                    </a:gs>
                    <a:gs pos="100000">
                      <a:srgbClr val="FFFFFF"/>
                    </a:gs>
                  </a:gsLst>
                  <a:lin ang="5400000" scaled="0"/>
                </a:gradFill>
              </a:rPr>
              <a:t>behaviour</a:t>
            </a:r>
            <a:r>
              <a:rPr lang="en-US" sz="1600" dirty="0">
                <a:gradFill>
                  <a:gsLst>
                    <a:gs pos="0">
                      <a:srgbClr val="FFFFFF"/>
                    </a:gs>
                    <a:gs pos="100000">
                      <a:srgbClr val="FFFFFF"/>
                    </a:gs>
                  </a:gsLst>
                  <a:lin ang="5400000" scaled="0"/>
                </a:gradFill>
              </a:rPr>
              <a:t> is a “resource intensive” background task</a:t>
            </a:r>
          </a:p>
          <a:p>
            <a:pPr lvl="0">
              <a:lnSpc>
                <a:spcPct val="90000"/>
              </a:lnSpc>
              <a:spcAft>
                <a:spcPts val="1200"/>
              </a:spcAft>
            </a:pPr>
            <a:r>
              <a:rPr lang="en-US" sz="1600" dirty="0">
                <a:gradFill>
                  <a:gsLst>
                    <a:gs pos="0">
                      <a:srgbClr val="FFFFFF"/>
                    </a:gs>
                    <a:gs pos="100000">
                      <a:srgbClr val="FFFFFF"/>
                    </a:gs>
                  </a:gsLst>
                  <a:lin ang="5400000" scaled="0"/>
                </a:gradFill>
              </a:rPr>
              <a:t>The application must set the extension shown above and display a settings page where the user can set authentication and upload options</a:t>
            </a:r>
          </a:p>
          <a:p>
            <a:pPr lvl="0">
              <a:lnSpc>
                <a:spcPct val="90000"/>
              </a:lnSpc>
              <a:spcAft>
                <a:spcPts val="1200"/>
              </a:spcAft>
            </a:pPr>
            <a:r>
              <a:rPr lang="en-US" sz="1600" dirty="0">
                <a:gradFill>
                  <a:gsLst>
                    <a:gs pos="0">
                      <a:srgbClr val="FFFFFF"/>
                    </a:gs>
                    <a:gs pos="100000">
                      <a:srgbClr val="FFFFFF"/>
                    </a:gs>
                  </a:gsLst>
                  <a:lin ang="5400000" scaled="0"/>
                </a:gradFill>
              </a:rPr>
              <a:t>This is a background process and therefore might not get to run </a:t>
            </a:r>
          </a:p>
        </p:txBody>
      </p:sp>
      <p:sp>
        <p:nvSpPr>
          <p:cNvPr id="13" name="Rectangle 12"/>
          <p:cNvSpPr/>
          <p:nvPr/>
        </p:nvSpPr>
        <p:spPr>
          <a:xfrm>
            <a:off x="457200" y="1214384"/>
            <a:ext cx="7717398" cy="1323439"/>
          </a:xfrm>
          <a:prstGeom prst="rect">
            <a:avLst/>
          </a:prstGeom>
        </p:spPr>
        <p:txBody>
          <a:bodyPr wrap="square" lIns="0" rIns="0">
            <a:spAutoFit/>
          </a:bodyPr>
          <a:lstStyle/>
          <a:p>
            <a:r>
              <a:rPr lang="en-GB" sz="1600" dirty="0">
                <a:solidFill>
                  <a:srgbClr val="0000FF"/>
                </a:solidFill>
                <a:highlight>
                  <a:srgbClr val="FFFFFF"/>
                </a:highlight>
                <a:latin typeface="Consolas"/>
              </a:rPr>
              <a:t>&lt;</a:t>
            </a:r>
            <a:r>
              <a:rPr lang="en-GB" sz="1600" dirty="0">
                <a:solidFill>
                  <a:srgbClr val="A31515"/>
                </a:solidFill>
                <a:highlight>
                  <a:srgbClr val="FFFFFF"/>
                </a:highlight>
                <a:latin typeface="Consolas"/>
              </a:rPr>
              <a:t>Extensions</a:t>
            </a:r>
            <a:r>
              <a:rPr lang="en-GB" sz="1600" dirty="0">
                <a:solidFill>
                  <a:srgbClr val="0000FF"/>
                </a:solidFill>
                <a:highlight>
                  <a:srgbClr val="FFFFFF"/>
                </a:highlight>
                <a:latin typeface="Consolas"/>
              </a:rPr>
              <a:t>&gt;</a:t>
            </a:r>
            <a:endParaRPr lang="en-GB" sz="1600" dirty="0">
              <a:solidFill>
                <a:srgbClr val="000000"/>
              </a:solidFill>
              <a:highlight>
                <a:srgbClr val="FFFFFF"/>
              </a:highlight>
              <a:latin typeface="Consolas"/>
            </a:endParaRPr>
          </a:p>
          <a:p>
            <a:r>
              <a:rPr lang="en-GB" sz="1600" dirty="0">
                <a:solidFill>
                  <a:srgbClr val="0000FF"/>
                </a:solidFill>
                <a:highlight>
                  <a:srgbClr val="FFFFFF"/>
                </a:highlight>
                <a:latin typeface="Consolas"/>
              </a:rPr>
              <a:t>    &lt;</a:t>
            </a:r>
            <a:r>
              <a:rPr lang="en-GB" sz="1600" dirty="0">
                <a:solidFill>
                  <a:srgbClr val="A31515"/>
                </a:solidFill>
                <a:highlight>
                  <a:srgbClr val="FFFFFF"/>
                </a:highlight>
                <a:latin typeface="Consolas"/>
              </a:rPr>
              <a:t>Extension</a:t>
            </a:r>
            <a:r>
              <a:rPr lang="en-GB" sz="1600" dirty="0">
                <a:solidFill>
                  <a:srgbClr val="0000FF"/>
                </a:solidFill>
                <a:highlight>
                  <a:srgbClr val="FFFFFF"/>
                </a:highlight>
                <a:latin typeface="Consolas"/>
              </a:rPr>
              <a:t> </a:t>
            </a:r>
            <a:r>
              <a:rPr lang="en-GB" sz="1600" dirty="0" err="1">
                <a:solidFill>
                  <a:srgbClr val="FF0000"/>
                </a:solidFill>
                <a:highlight>
                  <a:srgbClr val="FFFFFF"/>
                </a:highlight>
                <a:latin typeface="Consolas"/>
              </a:rPr>
              <a:t>ExtensionName</a:t>
            </a:r>
            <a:r>
              <a:rPr lang="en-GB" sz="1600" dirty="0">
                <a:solidFill>
                  <a:srgbClr val="0000FF"/>
                </a:solidFill>
                <a:highlight>
                  <a:srgbClr val="FFFFFF"/>
                </a:highlight>
                <a:latin typeface="Consolas"/>
              </a:rPr>
              <a:t>=</a:t>
            </a:r>
            <a:r>
              <a:rPr lang="en-GB" sz="1600" dirty="0">
                <a:solidFill>
                  <a:srgbClr val="000000"/>
                </a:solidFill>
                <a:highlight>
                  <a:srgbClr val="FFFFFF"/>
                </a:highlight>
                <a:latin typeface="Consolas"/>
              </a:rPr>
              <a:t>"</a:t>
            </a:r>
            <a:r>
              <a:rPr lang="en-GB" sz="1600" dirty="0" err="1">
                <a:solidFill>
                  <a:srgbClr val="0000FF"/>
                </a:solidFill>
                <a:highlight>
                  <a:srgbClr val="FFFFFF"/>
                </a:highlight>
                <a:latin typeface="Consolas"/>
              </a:rPr>
              <a:t>Photos_Auto_Upload</a:t>
            </a:r>
            <a:r>
              <a:rPr lang="en-GB" sz="1600" dirty="0">
                <a:solidFill>
                  <a:srgbClr val="000000"/>
                </a:solidFill>
                <a:highlight>
                  <a:srgbClr val="FFFFFF"/>
                </a:highlight>
                <a:latin typeface="Consolas"/>
              </a:rPr>
              <a:t>"</a:t>
            </a:r>
            <a:r>
              <a:rPr lang="en-GB" sz="1600" dirty="0">
                <a:solidFill>
                  <a:srgbClr val="0000FF"/>
                </a:solidFill>
                <a:highlight>
                  <a:srgbClr val="FFFFFF"/>
                </a:highlight>
                <a:latin typeface="Consolas"/>
              </a:rPr>
              <a:t> </a:t>
            </a:r>
          </a:p>
          <a:p>
            <a:r>
              <a:rPr lang="en-GB" sz="1600" dirty="0">
                <a:solidFill>
                  <a:srgbClr val="0000FF"/>
                </a:solidFill>
                <a:highlight>
                  <a:srgbClr val="FFFFFF"/>
                </a:highlight>
                <a:latin typeface="Consolas"/>
              </a:rPr>
              <a:t>     </a:t>
            </a:r>
            <a:r>
              <a:rPr lang="en-GB" sz="1600" dirty="0" err="1">
                <a:solidFill>
                  <a:srgbClr val="FF0000"/>
                </a:solidFill>
                <a:highlight>
                  <a:srgbClr val="FFFFFF"/>
                </a:highlight>
                <a:latin typeface="Consolas"/>
              </a:rPr>
              <a:t>ConsumerID</a:t>
            </a:r>
            <a:r>
              <a:rPr lang="en-GB" sz="1600" dirty="0">
                <a:solidFill>
                  <a:srgbClr val="0000FF"/>
                </a:solidFill>
                <a:highlight>
                  <a:srgbClr val="FFFFFF"/>
                </a:highlight>
                <a:latin typeface="Consolas"/>
              </a:rPr>
              <a:t>=</a:t>
            </a:r>
            <a:r>
              <a:rPr lang="en-GB" sz="1600" dirty="0">
                <a:solidFill>
                  <a:srgbClr val="000000"/>
                </a:solidFill>
                <a:highlight>
                  <a:srgbClr val="FFFFFF"/>
                </a:highlight>
                <a:latin typeface="Consolas"/>
              </a:rPr>
              <a:t>"</a:t>
            </a:r>
            <a:r>
              <a:rPr lang="en-GB" sz="1600" dirty="0">
                <a:solidFill>
                  <a:srgbClr val="0000FF"/>
                </a:solidFill>
                <a:highlight>
                  <a:srgbClr val="FFFFFF"/>
                </a:highlight>
                <a:latin typeface="Consolas"/>
              </a:rPr>
              <a:t>{5B04B775-356B-4AA0-AAF8-6491FFEA5632}</a:t>
            </a:r>
            <a:r>
              <a:rPr lang="en-GB" sz="1600" dirty="0">
                <a:solidFill>
                  <a:srgbClr val="000000"/>
                </a:solidFill>
                <a:highlight>
                  <a:srgbClr val="FFFFFF"/>
                </a:highlight>
                <a:latin typeface="Consolas"/>
              </a:rPr>
              <a:t>"</a:t>
            </a:r>
            <a:r>
              <a:rPr lang="en-GB" sz="1600" dirty="0">
                <a:solidFill>
                  <a:srgbClr val="0000FF"/>
                </a:solidFill>
                <a:highlight>
                  <a:srgbClr val="FFFFFF"/>
                </a:highlight>
                <a:latin typeface="Consolas"/>
              </a:rPr>
              <a:t> </a:t>
            </a:r>
          </a:p>
          <a:p>
            <a:r>
              <a:rPr lang="en-GB" sz="1600" dirty="0">
                <a:solidFill>
                  <a:srgbClr val="0000FF"/>
                </a:solidFill>
                <a:highlight>
                  <a:srgbClr val="FFFFFF"/>
                </a:highlight>
                <a:latin typeface="Consolas"/>
              </a:rPr>
              <a:t>     </a:t>
            </a:r>
            <a:r>
              <a:rPr lang="en-GB" sz="1600" dirty="0" err="1">
                <a:solidFill>
                  <a:srgbClr val="FF0000"/>
                </a:solidFill>
                <a:highlight>
                  <a:srgbClr val="FFFFFF"/>
                </a:highlight>
                <a:latin typeface="Consolas"/>
              </a:rPr>
              <a:t>TaskID</a:t>
            </a:r>
            <a:r>
              <a:rPr lang="en-GB" sz="1600" dirty="0">
                <a:solidFill>
                  <a:srgbClr val="0000FF"/>
                </a:solidFill>
                <a:highlight>
                  <a:srgbClr val="FFFFFF"/>
                </a:highlight>
                <a:latin typeface="Consolas"/>
              </a:rPr>
              <a:t>=</a:t>
            </a:r>
            <a:r>
              <a:rPr lang="en-GB" sz="1600" dirty="0">
                <a:solidFill>
                  <a:srgbClr val="000000"/>
                </a:solidFill>
                <a:highlight>
                  <a:srgbClr val="FFFFFF"/>
                </a:highlight>
                <a:latin typeface="Consolas"/>
              </a:rPr>
              <a:t>"</a:t>
            </a:r>
            <a:r>
              <a:rPr lang="en-GB" sz="1600" dirty="0">
                <a:solidFill>
                  <a:srgbClr val="0000FF"/>
                </a:solidFill>
                <a:highlight>
                  <a:srgbClr val="FFFFFF"/>
                </a:highlight>
                <a:latin typeface="Consolas"/>
              </a:rPr>
              <a:t>_default</a:t>
            </a:r>
            <a:r>
              <a:rPr lang="en-GB" sz="1600" dirty="0">
                <a:solidFill>
                  <a:srgbClr val="000000"/>
                </a:solidFill>
                <a:highlight>
                  <a:srgbClr val="FFFFFF"/>
                </a:highlight>
                <a:latin typeface="Consolas"/>
              </a:rPr>
              <a:t>"</a:t>
            </a:r>
            <a:r>
              <a:rPr lang="en-GB" sz="1600" dirty="0">
                <a:solidFill>
                  <a:srgbClr val="0000FF"/>
                </a:solidFill>
                <a:highlight>
                  <a:srgbClr val="FFFFFF"/>
                </a:highlight>
                <a:latin typeface="Consolas"/>
              </a:rPr>
              <a:t> /&gt;</a:t>
            </a:r>
            <a:endParaRPr lang="en-GB" sz="1600" dirty="0">
              <a:solidFill>
                <a:srgbClr val="000000"/>
              </a:solidFill>
              <a:highlight>
                <a:srgbClr val="FFFFFF"/>
              </a:highlight>
              <a:latin typeface="Consolas"/>
            </a:endParaRPr>
          </a:p>
          <a:p>
            <a:r>
              <a:rPr lang="en-GB" sz="1600" dirty="0">
                <a:solidFill>
                  <a:srgbClr val="0000FF"/>
                </a:solidFill>
                <a:highlight>
                  <a:srgbClr val="FFFFFF"/>
                </a:highlight>
                <a:latin typeface="Consolas"/>
              </a:rPr>
              <a:t>&lt;/</a:t>
            </a:r>
            <a:r>
              <a:rPr lang="en-GB" sz="1600" dirty="0">
                <a:solidFill>
                  <a:srgbClr val="A31515"/>
                </a:solidFill>
                <a:highlight>
                  <a:srgbClr val="FFFFFF"/>
                </a:highlight>
                <a:latin typeface="Consolas"/>
              </a:rPr>
              <a:t>Extensions</a:t>
            </a:r>
            <a:r>
              <a:rPr lang="en-GB" sz="1600" dirty="0">
                <a:solidFill>
                  <a:srgbClr val="0000FF"/>
                </a:solidFill>
                <a:highlight>
                  <a:srgbClr val="FFFFFF"/>
                </a:highlight>
                <a:latin typeface="Consolas"/>
              </a:rPr>
              <a:t>&gt;</a:t>
            </a:r>
            <a:endParaRPr lang="en-GB" sz="1600" dirty="0">
              <a:solidFill>
                <a:srgbClr val="000000"/>
              </a:solidFill>
              <a:highlight>
                <a:srgbClr val="FFFFFF"/>
              </a:highlight>
              <a:latin typeface="Consolas"/>
            </a:endParaRPr>
          </a:p>
        </p:txBody>
      </p:sp>
    </p:spTree>
    <p:extLst>
      <p:ext uri="{BB962C8B-B14F-4D97-AF65-F5344CB8AC3E}">
        <p14:creationId xmlns:p14="http://schemas.microsoft.com/office/powerpoint/2010/main" val="7030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54938" y="1231900"/>
            <a:ext cx="6740687" cy="3366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7" name="Title 6"/>
          <p:cNvSpPr>
            <a:spLocks noGrp="1"/>
          </p:cNvSpPr>
          <p:nvPr>
            <p:ph type="title"/>
          </p:nvPr>
        </p:nvSpPr>
        <p:spPr>
          <a:xfrm>
            <a:off x="457200" y="401955"/>
            <a:ext cx="8229600" cy="387798"/>
          </a:xfrm>
        </p:spPr>
        <p:txBody>
          <a:bodyPr/>
          <a:lstStyle/>
          <a:p>
            <a:r>
              <a:rPr lang="en-US" dirty="0"/>
              <a:t>Windows Phone 8 – Tiles, Notifications and Lenses</a:t>
            </a:r>
          </a:p>
        </p:txBody>
      </p:sp>
      <p:sp>
        <p:nvSpPr>
          <p:cNvPr id="5" name="Text Placeholder 4"/>
          <p:cNvSpPr>
            <a:spLocks noGrp="1"/>
          </p:cNvSpPr>
          <p:nvPr>
            <p:ph type="body" sz="quarter" idx="17"/>
          </p:nvPr>
        </p:nvSpPr>
        <p:spPr/>
        <p:txBody>
          <a:bodyPr/>
          <a:lstStyle/>
          <a:p>
            <a:endParaRPr lang="en-US" dirty="0"/>
          </a:p>
        </p:txBody>
      </p:sp>
      <p:grpSp>
        <p:nvGrpSpPr>
          <p:cNvPr id="42" name="Group 41"/>
          <p:cNvGrpSpPr/>
          <p:nvPr/>
        </p:nvGrpSpPr>
        <p:grpSpPr>
          <a:xfrm>
            <a:off x="564441" y="1314703"/>
            <a:ext cx="3218659" cy="3200545"/>
            <a:chOff x="3615280" y="2219262"/>
            <a:chExt cx="2320895" cy="2307834"/>
          </a:xfrm>
        </p:grpSpPr>
        <p:sp>
          <p:nvSpPr>
            <p:cNvPr id="17" name="Rectangle 16"/>
            <p:cNvSpPr/>
            <p:nvPr/>
          </p:nvSpPr>
          <p:spPr>
            <a:xfrm>
              <a:off x="4812291" y="3403212"/>
              <a:ext cx="1123884" cy="11238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600" dirty="0">
                  <a:solidFill>
                    <a:schemeClr val="bg2">
                      <a:lumMod val="75000"/>
                      <a:alpha val="99000"/>
                    </a:schemeClr>
                  </a:solidFill>
                </a:rPr>
                <a:t>Lenses</a:t>
              </a:r>
            </a:p>
          </p:txBody>
        </p:sp>
        <p:sp>
          <p:nvSpPr>
            <p:cNvPr id="36" name="Rectangle 35"/>
            <p:cNvSpPr/>
            <p:nvPr/>
          </p:nvSpPr>
          <p:spPr>
            <a:xfrm>
              <a:off x="4812291" y="2219262"/>
              <a:ext cx="1123884" cy="11238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600" dirty="0">
                  <a:solidFill>
                    <a:schemeClr val="bg2">
                      <a:lumMod val="75000"/>
                      <a:alpha val="99000"/>
                    </a:schemeClr>
                  </a:solidFill>
                </a:rPr>
                <a:t>Live Tiles</a:t>
              </a:r>
            </a:p>
          </p:txBody>
        </p:sp>
        <p:sp>
          <p:nvSpPr>
            <p:cNvPr id="40" name="Rectangle 39"/>
            <p:cNvSpPr/>
            <p:nvPr/>
          </p:nvSpPr>
          <p:spPr>
            <a:xfrm>
              <a:off x="3615280" y="3403212"/>
              <a:ext cx="1123884" cy="11238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 bIns="91440" rtlCol="0" anchor="t" anchorCtr="0"/>
            <a:lstStyle/>
            <a:p>
              <a:r>
                <a:rPr lang="en-US" sz="1600" dirty="0">
                  <a:solidFill>
                    <a:schemeClr val="bg2">
                      <a:lumMod val="75000"/>
                      <a:alpha val="99000"/>
                    </a:schemeClr>
                  </a:solidFill>
                </a:rPr>
                <a:t>Lock Screen Notifications </a:t>
              </a:r>
              <a:r>
                <a:rPr lang="en-US" sz="1600" dirty="0" smtClean="0">
                  <a:solidFill>
                    <a:schemeClr val="bg2">
                      <a:lumMod val="75000"/>
                      <a:alpha val="99000"/>
                    </a:schemeClr>
                  </a:solidFill>
                </a:rPr>
                <a:t/>
              </a:r>
              <a:br>
                <a:rPr lang="en-US" sz="1600" dirty="0" smtClean="0">
                  <a:solidFill>
                    <a:schemeClr val="bg2">
                      <a:lumMod val="75000"/>
                      <a:alpha val="99000"/>
                    </a:schemeClr>
                  </a:solidFill>
                </a:rPr>
              </a:br>
              <a:r>
                <a:rPr lang="en-US" sz="1600" dirty="0" smtClean="0">
                  <a:solidFill>
                    <a:schemeClr val="bg2">
                      <a:lumMod val="75000"/>
                      <a:alpha val="99000"/>
                    </a:schemeClr>
                  </a:solidFill>
                </a:rPr>
                <a:t>&amp; </a:t>
              </a:r>
              <a:r>
                <a:rPr lang="en-US" sz="1600" dirty="0">
                  <a:solidFill>
                    <a:schemeClr val="bg2">
                      <a:lumMod val="75000"/>
                      <a:alpha val="99000"/>
                    </a:schemeClr>
                  </a:solidFill>
                </a:rPr>
                <a:t>Background</a:t>
              </a:r>
            </a:p>
          </p:txBody>
        </p:sp>
        <p:sp>
          <p:nvSpPr>
            <p:cNvPr id="41" name="Rectangle 40"/>
            <p:cNvSpPr/>
            <p:nvPr/>
          </p:nvSpPr>
          <p:spPr>
            <a:xfrm>
              <a:off x="3615280" y="2219262"/>
              <a:ext cx="1123884" cy="1123884"/>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Autofit/>
            </a:bodyPr>
            <a:lstStyle/>
            <a:p>
              <a:r>
                <a:rPr lang="en-US" dirty="0">
                  <a:solidFill>
                    <a:schemeClr val="tx1">
                      <a:alpha val="99000"/>
                    </a:schemeClr>
                  </a:solidFill>
                </a:rPr>
                <a:t>Summary</a:t>
              </a:r>
            </a:p>
          </p:txBody>
        </p:sp>
      </p:grpSp>
      <p:pic>
        <p:nvPicPr>
          <p:cNvPr id="19" name="Picture 2" descr="C:\Users\ADI\Pictures\Hardware\OFF12_Proto-Phone_01.jpg"/>
          <p:cNvPicPr>
            <a:picLocks noChangeAspect="1" noChangeArrowheads="1"/>
          </p:cNvPicPr>
          <p:nvPr/>
        </p:nvPicPr>
        <p:blipFill rotWithShape="1">
          <a:blip r:embed="rId3">
            <a:extLst>
              <a:ext uri="{28A0092B-C50C-407E-A947-70E740481C1C}">
                <a14:useLocalDpi xmlns:a14="http://schemas.microsoft.com/office/drawing/2010/main" val="0"/>
              </a:ext>
            </a:extLst>
          </a:blip>
          <a:srcRect l="24487" t="9752" r="25040" b="14965"/>
          <a:stretch/>
        </p:blipFill>
        <p:spPr bwMode="auto">
          <a:xfrm>
            <a:off x="3883929" y="1314703"/>
            <a:ext cx="3218658" cy="320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88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15" name="Rectangle 14"/>
          <p:cNvSpPr/>
          <p:nvPr/>
        </p:nvSpPr>
        <p:spPr>
          <a:xfrm>
            <a:off x="1654174" y="1305767"/>
            <a:ext cx="1659229" cy="3000375"/>
          </a:xfrm>
          <a:prstGeom prst="rect">
            <a:avLst/>
          </a:prstGeom>
          <a:noFill/>
          <a:ln w="762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6" name="Rectangle 15"/>
          <p:cNvSpPr/>
          <p:nvPr/>
        </p:nvSpPr>
        <p:spPr>
          <a:xfrm>
            <a:off x="5864585" y="1305767"/>
            <a:ext cx="1645920" cy="3000375"/>
          </a:xfrm>
          <a:prstGeom prst="rect">
            <a:avLst/>
          </a:prstGeom>
          <a:noFill/>
          <a:ln w="762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 name="Rectangle 1"/>
          <p:cNvSpPr/>
          <p:nvPr/>
        </p:nvSpPr>
        <p:spPr>
          <a:xfrm>
            <a:off x="1759888" y="4438650"/>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p:nvSpPr>
        <p:spPr>
          <a:xfrm>
            <a:off x="5952274" y="4443412"/>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6" name="Title 5"/>
          <p:cNvSpPr>
            <a:spLocks noGrp="1"/>
          </p:cNvSpPr>
          <p:nvPr>
            <p:ph type="title"/>
          </p:nvPr>
        </p:nvSpPr>
        <p:spPr/>
        <p:txBody>
          <a:bodyPr/>
          <a:lstStyle/>
          <a:p>
            <a:r>
              <a:rPr lang="en-US" dirty="0"/>
              <a:t>Even More Ways To Integrate</a:t>
            </a:r>
          </a:p>
        </p:txBody>
      </p:sp>
      <p:pic>
        <p:nvPicPr>
          <p:cNvPr id="17" name="Picture 16"/>
          <p:cNvPicPr>
            <a:picLocks noChangeAspect="1"/>
          </p:cNvPicPr>
          <p:nvPr/>
        </p:nvPicPr>
        <p:blipFill>
          <a:blip r:embed="rId3"/>
          <a:stretch>
            <a:fillRect/>
          </a:stretch>
        </p:blipFill>
        <p:spPr>
          <a:xfrm>
            <a:off x="1676311" y="1303951"/>
            <a:ext cx="1614955" cy="3004009"/>
          </a:xfrm>
          <a:prstGeom prst="rect">
            <a:avLst/>
          </a:prstGeom>
          <a:noFill/>
          <a:ln>
            <a:noFill/>
          </a:ln>
        </p:spPr>
      </p:pic>
      <p:pic>
        <p:nvPicPr>
          <p:cNvPr id="18" name="Picture 17"/>
          <p:cNvPicPr>
            <a:picLocks noChangeAspect="1"/>
          </p:cNvPicPr>
          <p:nvPr/>
        </p:nvPicPr>
        <p:blipFill>
          <a:blip r:embed="rId4"/>
          <a:stretch>
            <a:fillRect/>
          </a:stretch>
        </p:blipFill>
        <p:spPr>
          <a:xfrm>
            <a:off x="5882990" y="1324896"/>
            <a:ext cx="1609111" cy="2962118"/>
          </a:xfrm>
          <a:prstGeom prst="rect">
            <a:avLst/>
          </a:prstGeom>
          <a:noFill/>
          <a:ln>
            <a:noFill/>
          </a:ln>
        </p:spPr>
      </p:pic>
      <p:grpSp>
        <p:nvGrpSpPr>
          <p:cNvPr id="12" name="Group 11"/>
          <p:cNvGrpSpPr/>
          <p:nvPr/>
        </p:nvGrpSpPr>
        <p:grpSpPr>
          <a:xfrm>
            <a:off x="3445994" y="1710938"/>
            <a:ext cx="2286000" cy="307777"/>
            <a:chOff x="3445994" y="1710938"/>
            <a:chExt cx="2286000" cy="307777"/>
          </a:xfrm>
        </p:grpSpPr>
        <p:cxnSp>
          <p:nvCxnSpPr>
            <p:cNvPr id="20" name="Straight Arrow Connector 19"/>
            <p:cNvCxnSpPr/>
            <p:nvPr/>
          </p:nvCxnSpPr>
          <p:spPr>
            <a:xfrm flipH="1">
              <a:off x="3445994" y="2018714"/>
              <a:ext cx="2286000" cy="1"/>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032176" y="1710938"/>
              <a:ext cx="1113638" cy="307777"/>
            </a:xfrm>
            <a:prstGeom prst="rect">
              <a:avLst/>
            </a:prstGeom>
          </p:spPr>
          <p:txBody>
            <a:bodyPr wrap="none">
              <a:spAutoFit/>
            </a:bodyPr>
            <a:lstStyle/>
            <a:p>
              <a:pPr algn="ctr"/>
              <a:r>
                <a:rPr lang="en-US" sz="1400" dirty="0">
                  <a:gradFill>
                    <a:gsLst>
                      <a:gs pos="0">
                        <a:schemeClr val="bg2">
                          <a:lumMod val="10000"/>
                        </a:schemeClr>
                      </a:gs>
                      <a:gs pos="100000">
                        <a:schemeClr val="bg2">
                          <a:lumMod val="10000"/>
                        </a:schemeClr>
                      </a:gs>
                    </a:gsLst>
                    <a:lin ang="5400000" scaled="0"/>
                  </a:gradFill>
                </a:rPr>
                <a:t>Bing Search</a:t>
              </a:r>
            </a:p>
          </p:txBody>
        </p:sp>
      </p:grpSp>
      <p:grpSp>
        <p:nvGrpSpPr>
          <p:cNvPr id="21" name="Group 20"/>
          <p:cNvGrpSpPr/>
          <p:nvPr/>
        </p:nvGrpSpPr>
        <p:grpSpPr>
          <a:xfrm>
            <a:off x="3445994" y="2299437"/>
            <a:ext cx="2286000" cy="307777"/>
            <a:chOff x="3445994" y="1710938"/>
            <a:chExt cx="2286000" cy="307777"/>
          </a:xfrm>
        </p:grpSpPr>
        <p:cxnSp>
          <p:nvCxnSpPr>
            <p:cNvPr id="22" name="Straight Arrow Connector 21"/>
            <p:cNvCxnSpPr/>
            <p:nvPr/>
          </p:nvCxnSpPr>
          <p:spPr>
            <a:xfrm flipH="1">
              <a:off x="3445994" y="2018714"/>
              <a:ext cx="2286000" cy="1"/>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3624595" y="1710938"/>
              <a:ext cx="1928798" cy="307777"/>
            </a:xfrm>
            <a:prstGeom prst="rect">
              <a:avLst/>
            </a:prstGeom>
          </p:spPr>
          <p:txBody>
            <a:bodyPr wrap="none">
              <a:spAutoFit/>
            </a:bodyPr>
            <a:lstStyle/>
            <a:p>
              <a:pPr algn="ctr"/>
              <a:r>
                <a:rPr lang="en-US" sz="1400" dirty="0">
                  <a:gradFill>
                    <a:gsLst>
                      <a:gs pos="0">
                        <a:schemeClr val="bg2">
                          <a:lumMod val="10000"/>
                        </a:schemeClr>
                      </a:gs>
                      <a:gs pos="100000">
                        <a:schemeClr val="bg2">
                          <a:lumMod val="10000"/>
                        </a:schemeClr>
                      </a:gs>
                    </a:gsLst>
                    <a:lin ang="5400000" scaled="0"/>
                  </a:gradFill>
                </a:rPr>
                <a:t>Windows Phone Store</a:t>
              </a:r>
            </a:p>
          </p:txBody>
        </p:sp>
      </p:grpSp>
      <p:grpSp>
        <p:nvGrpSpPr>
          <p:cNvPr id="24" name="Group 23"/>
          <p:cNvGrpSpPr/>
          <p:nvPr/>
        </p:nvGrpSpPr>
        <p:grpSpPr>
          <a:xfrm>
            <a:off x="3445994" y="2887936"/>
            <a:ext cx="2286000" cy="307777"/>
            <a:chOff x="3445994" y="1710938"/>
            <a:chExt cx="2286000" cy="307777"/>
          </a:xfrm>
        </p:grpSpPr>
        <p:cxnSp>
          <p:nvCxnSpPr>
            <p:cNvPr id="25" name="Straight Arrow Connector 24"/>
            <p:cNvCxnSpPr/>
            <p:nvPr/>
          </p:nvCxnSpPr>
          <p:spPr>
            <a:xfrm flipH="1">
              <a:off x="3445994" y="2018714"/>
              <a:ext cx="2286000" cy="1"/>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4071064" y="1710938"/>
              <a:ext cx="1035860" cy="307777"/>
            </a:xfrm>
            <a:prstGeom prst="rect">
              <a:avLst/>
            </a:prstGeom>
          </p:spPr>
          <p:txBody>
            <a:bodyPr wrap="none">
              <a:spAutoFit/>
            </a:bodyPr>
            <a:lstStyle/>
            <a:p>
              <a:pPr algn="ctr"/>
              <a:r>
                <a:rPr lang="en-US" sz="1400" dirty="0">
                  <a:gradFill>
                    <a:gsLst>
                      <a:gs pos="0">
                        <a:schemeClr val="bg2">
                          <a:lumMod val="10000"/>
                        </a:schemeClr>
                      </a:gs>
                      <a:gs pos="100000">
                        <a:schemeClr val="bg2">
                          <a:lumMod val="10000"/>
                        </a:schemeClr>
                      </a:gs>
                    </a:gsLst>
                    <a:lin ang="5400000" scaled="0"/>
                  </a:gradFill>
                </a:rPr>
                <a:t>Music Hub</a:t>
              </a:r>
            </a:p>
          </p:txBody>
        </p:sp>
      </p:grpSp>
      <p:grpSp>
        <p:nvGrpSpPr>
          <p:cNvPr id="27" name="Group 26"/>
          <p:cNvGrpSpPr/>
          <p:nvPr/>
        </p:nvGrpSpPr>
        <p:grpSpPr>
          <a:xfrm>
            <a:off x="3445994" y="3476434"/>
            <a:ext cx="2286000" cy="307777"/>
            <a:chOff x="3445994" y="1710938"/>
            <a:chExt cx="2286000" cy="307777"/>
          </a:xfrm>
        </p:grpSpPr>
        <p:cxnSp>
          <p:nvCxnSpPr>
            <p:cNvPr id="28" name="Straight Arrow Connector 27"/>
            <p:cNvCxnSpPr/>
            <p:nvPr/>
          </p:nvCxnSpPr>
          <p:spPr>
            <a:xfrm flipH="1">
              <a:off x="3445994" y="2018714"/>
              <a:ext cx="2286000" cy="1"/>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29" name="Rectangle 28"/>
            <p:cNvSpPr/>
            <p:nvPr/>
          </p:nvSpPr>
          <p:spPr>
            <a:xfrm>
              <a:off x="3645050" y="1710938"/>
              <a:ext cx="1887889" cy="307777"/>
            </a:xfrm>
            <a:prstGeom prst="rect">
              <a:avLst/>
            </a:prstGeom>
          </p:spPr>
          <p:txBody>
            <a:bodyPr wrap="none">
              <a:spAutoFit/>
            </a:bodyPr>
            <a:lstStyle/>
            <a:p>
              <a:pPr algn="ctr"/>
              <a:r>
                <a:rPr lang="en-US" sz="1400" dirty="0">
                  <a:gradFill>
                    <a:gsLst>
                      <a:gs pos="0">
                        <a:schemeClr val="bg2">
                          <a:lumMod val="10000"/>
                        </a:schemeClr>
                      </a:gs>
                      <a:gs pos="100000">
                        <a:schemeClr val="bg2">
                          <a:lumMod val="10000"/>
                        </a:schemeClr>
                      </a:gs>
                    </a:gsLst>
                    <a:lin ang="5400000" scaled="0"/>
                  </a:gradFill>
                </a:rPr>
                <a:t>Launchers / Choosers</a:t>
              </a:r>
            </a:p>
          </p:txBody>
        </p:sp>
      </p:grpSp>
    </p:spTree>
    <p:extLst>
      <p:ext uri="{BB962C8B-B14F-4D97-AF65-F5344CB8AC3E}">
        <p14:creationId xmlns:p14="http://schemas.microsoft.com/office/powerpoint/2010/main" val="226783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15" name="Rectangle 14"/>
          <p:cNvSpPr/>
          <p:nvPr/>
        </p:nvSpPr>
        <p:spPr>
          <a:xfrm>
            <a:off x="1654174" y="1305767"/>
            <a:ext cx="1659229" cy="3000375"/>
          </a:xfrm>
          <a:prstGeom prst="rect">
            <a:avLst/>
          </a:prstGeom>
          <a:noFill/>
          <a:ln w="762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6" name="Rectangle 15"/>
          <p:cNvSpPr/>
          <p:nvPr/>
        </p:nvSpPr>
        <p:spPr>
          <a:xfrm>
            <a:off x="5864585" y="1305767"/>
            <a:ext cx="1645920" cy="3000375"/>
          </a:xfrm>
          <a:prstGeom prst="rect">
            <a:avLst/>
          </a:prstGeom>
          <a:noFill/>
          <a:ln w="76200">
            <a:solidFill>
              <a:schemeClr val="accent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9" name="Rectangle 18"/>
          <p:cNvSpPr/>
          <p:nvPr/>
        </p:nvSpPr>
        <p:spPr>
          <a:xfrm>
            <a:off x="5952274" y="4443412"/>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6" name="Title 5"/>
          <p:cNvSpPr>
            <a:spLocks noGrp="1"/>
          </p:cNvSpPr>
          <p:nvPr>
            <p:ph type="title"/>
          </p:nvPr>
        </p:nvSpPr>
        <p:spPr/>
        <p:txBody>
          <a:bodyPr/>
          <a:lstStyle/>
          <a:p>
            <a:r>
              <a:rPr lang="en-US" dirty="0"/>
              <a:t>Even More Ways To Integrate</a:t>
            </a:r>
          </a:p>
        </p:txBody>
      </p:sp>
      <p:pic>
        <p:nvPicPr>
          <p:cNvPr id="17" name="Picture 16"/>
          <p:cNvPicPr>
            <a:picLocks noChangeAspect="1"/>
          </p:cNvPicPr>
          <p:nvPr/>
        </p:nvPicPr>
        <p:blipFill>
          <a:blip r:embed="rId3"/>
          <a:stretch>
            <a:fillRect/>
          </a:stretch>
        </p:blipFill>
        <p:spPr>
          <a:xfrm>
            <a:off x="1676311" y="1303951"/>
            <a:ext cx="1614955" cy="3004009"/>
          </a:xfrm>
          <a:prstGeom prst="rect">
            <a:avLst/>
          </a:prstGeom>
          <a:noFill/>
          <a:ln>
            <a:noFill/>
          </a:ln>
        </p:spPr>
      </p:pic>
      <p:pic>
        <p:nvPicPr>
          <p:cNvPr id="18" name="Picture 17"/>
          <p:cNvPicPr>
            <a:picLocks noChangeAspect="1"/>
          </p:cNvPicPr>
          <p:nvPr/>
        </p:nvPicPr>
        <p:blipFill>
          <a:blip r:embed="rId4"/>
          <a:stretch>
            <a:fillRect/>
          </a:stretch>
        </p:blipFill>
        <p:spPr>
          <a:xfrm>
            <a:off x="5882990" y="1324896"/>
            <a:ext cx="1609111" cy="2962118"/>
          </a:xfrm>
          <a:prstGeom prst="rect">
            <a:avLst/>
          </a:prstGeom>
          <a:noFill/>
          <a:ln>
            <a:noFill/>
          </a:ln>
        </p:spPr>
      </p:pic>
      <p:grpSp>
        <p:nvGrpSpPr>
          <p:cNvPr id="12" name="Group 11"/>
          <p:cNvGrpSpPr/>
          <p:nvPr/>
        </p:nvGrpSpPr>
        <p:grpSpPr>
          <a:xfrm>
            <a:off x="3445994" y="1710938"/>
            <a:ext cx="2286000" cy="307777"/>
            <a:chOff x="3445994" y="1710938"/>
            <a:chExt cx="2286000" cy="307777"/>
          </a:xfrm>
        </p:grpSpPr>
        <p:cxnSp>
          <p:nvCxnSpPr>
            <p:cNvPr id="20" name="Straight Arrow Connector 19"/>
            <p:cNvCxnSpPr/>
            <p:nvPr/>
          </p:nvCxnSpPr>
          <p:spPr>
            <a:xfrm flipH="1">
              <a:off x="3445994" y="2018714"/>
              <a:ext cx="2286000" cy="1"/>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249126" y="1710938"/>
              <a:ext cx="679738" cy="307777"/>
            </a:xfrm>
            <a:prstGeom prst="rect">
              <a:avLst/>
            </a:prstGeom>
          </p:spPr>
          <p:txBody>
            <a:bodyPr wrap="none">
              <a:spAutoFit/>
            </a:bodyPr>
            <a:lstStyle/>
            <a:p>
              <a:pPr algn="ctr"/>
              <a:r>
                <a:rPr lang="en-US" sz="1400" dirty="0">
                  <a:gradFill>
                    <a:gsLst>
                      <a:gs pos="0">
                        <a:schemeClr val="bg2">
                          <a:lumMod val="10000"/>
                        </a:schemeClr>
                      </a:gs>
                      <a:gs pos="100000">
                        <a:schemeClr val="bg2">
                          <a:lumMod val="10000"/>
                        </a:schemeClr>
                      </a:gs>
                    </a:gsLst>
                    <a:lin ang="5400000" scaled="0"/>
                  </a:gradFill>
                </a:rPr>
                <a:t>Wallet</a:t>
              </a:r>
            </a:p>
          </p:txBody>
        </p:sp>
      </p:grpSp>
      <p:grpSp>
        <p:nvGrpSpPr>
          <p:cNvPr id="21" name="Group 20"/>
          <p:cNvGrpSpPr/>
          <p:nvPr/>
        </p:nvGrpSpPr>
        <p:grpSpPr>
          <a:xfrm>
            <a:off x="3445994" y="2299437"/>
            <a:ext cx="2286000" cy="307777"/>
            <a:chOff x="3445994" y="1710938"/>
            <a:chExt cx="2286000" cy="307777"/>
          </a:xfrm>
        </p:grpSpPr>
        <p:cxnSp>
          <p:nvCxnSpPr>
            <p:cNvPr id="22" name="Straight Arrow Connector 21"/>
            <p:cNvCxnSpPr/>
            <p:nvPr/>
          </p:nvCxnSpPr>
          <p:spPr>
            <a:xfrm flipH="1">
              <a:off x="3445994" y="2018714"/>
              <a:ext cx="2286000" cy="1"/>
            </a:xfrm>
            <a:prstGeom prst="straightConnector1">
              <a:avLst/>
            </a:prstGeom>
            <a:ln w="7620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sp>
          <p:nvSpPr>
            <p:cNvPr id="23" name="Rectangle 22"/>
            <p:cNvSpPr/>
            <p:nvPr/>
          </p:nvSpPr>
          <p:spPr>
            <a:xfrm>
              <a:off x="3778515" y="1710938"/>
              <a:ext cx="1620957" cy="307777"/>
            </a:xfrm>
            <a:prstGeom prst="rect">
              <a:avLst/>
            </a:prstGeom>
          </p:spPr>
          <p:txBody>
            <a:bodyPr wrap="none">
              <a:spAutoFit/>
            </a:bodyPr>
            <a:lstStyle/>
            <a:p>
              <a:pPr algn="ctr"/>
              <a:r>
                <a:rPr lang="en-US" sz="1400" dirty="0">
                  <a:gradFill>
                    <a:gsLst>
                      <a:gs pos="0">
                        <a:schemeClr val="bg2">
                          <a:lumMod val="10000"/>
                        </a:schemeClr>
                      </a:gs>
                      <a:gs pos="100000">
                        <a:schemeClr val="bg2">
                          <a:lumMod val="10000"/>
                        </a:schemeClr>
                      </a:gs>
                    </a:gsLst>
                    <a:lin ang="5400000" scaled="0"/>
                  </a:gradFill>
                </a:rPr>
                <a:t>Push Notifications</a:t>
              </a:r>
            </a:p>
          </p:txBody>
        </p:sp>
      </p:grpSp>
      <p:grpSp>
        <p:nvGrpSpPr>
          <p:cNvPr id="24" name="Group 23"/>
          <p:cNvGrpSpPr/>
          <p:nvPr/>
        </p:nvGrpSpPr>
        <p:grpSpPr>
          <a:xfrm>
            <a:off x="3445994" y="2887936"/>
            <a:ext cx="2286000" cy="307777"/>
            <a:chOff x="3445994" y="1710938"/>
            <a:chExt cx="2286000" cy="307777"/>
          </a:xfrm>
        </p:grpSpPr>
        <p:cxnSp>
          <p:nvCxnSpPr>
            <p:cNvPr id="25" name="Straight Arrow Connector 24"/>
            <p:cNvCxnSpPr/>
            <p:nvPr/>
          </p:nvCxnSpPr>
          <p:spPr>
            <a:xfrm flipH="1">
              <a:off x="3445994" y="2018714"/>
              <a:ext cx="2286000" cy="1"/>
            </a:xfrm>
            <a:prstGeom prst="straightConnector1">
              <a:avLst/>
            </a:prstGeom>
            <a:ln w="76200">
              <a:solidFill>
                <a:schemeClr val="accent4"/>
              </a:solidFill>
              <a:headEnd type="triangle"/>
              <a:tailEnd type="none"/>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3885115" y="1710938"/>
              <a:ext cx="1407758" cy="307777"/>
            </a:xfrm>
            <a:prstGeom prst="rect">
              <a:avLst/>
            </a:prstGeom>
          </p:spPr>
          <p:txBody>
            <a:bodyPr wrap="none">
              <a:spAutoFit/>
            </a:bodyPr>
            <a:lstStyle/>
            <a:p>
              <a:pPr algn="ctr"/>
              <a:r>
                <a:rPr lang="en-US" sz="1400" dirty="0">
                  <a:gradFill>
                    <a:gsLst>
                      <a:gs pos="0">
                        <a:schemeClr val="bg2">
                          <a:lumMod val="10000"/>
                        </a:schemeClr>
                      </a:gs>
                      <a:gs pos="100000">
                        <a:schemeClr val="bg2">
                          <a:lumMod val="10000"/>
                        </a:schemeClr>
                      </a:gs>
                    </a:gsLst>
                    <a:lin ang="5400000" scaled="0"/>
                  </a:gradFill>
                </a:rPr>
                <a:t>File Association</a:t>
              </a:r>
            </a:p>
          </p:txBody>
        </p:sp>
      </p:grpSp>
    </p:spTree>
    <p:extLst>
      <p:ext uri="{BB962C8B-B14F-4D97-AF65-F5344CB8AC3E}">
        <p14:creationId xmlns:p14="http://schemas.microsoft.com/office/powerpoint/2010/main" val="289088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2973884"/>
            <a:ext cx="4269544" cy="207942"/>
          </a:xfrm>
        </p:spPr>
        <p:txBody>
          <a:bodyPr/>
          <a:lstStyle/>
          <a:p>
            <a:endParaRPr lang="pt-BR" dirty="0"/>
          </a:p>
        </p:txBody>
      </p:sp>
      <p:sp>
        <p:nvSpPr>
          <p:cNvPr id="4" name="Title 3"/>
          <p:cNvSpPr>
            <a:spLocks noGrp="1"/>
          </p:cNvSpPr>
          <p:nvPr>
            <p:ph type="title"/>
          </p:nvPr>
        </p:nvSpPr>
        <p:spPr>
          <a:xfrm>
            <a:off x="457199" y="1767840"/>
            <a:ext cx="4682613" cy="775597"/>
          </a:xfrm>
        </p:spPr>
        <p:txBody>
          <a:bodyPr/>
          <a:lstStyle/>
          <a:p>
            <a:r>
              <a:rPr lang="en-US" dirty="0"/>
              <a:t>Windows Phone 8 </a:t>
            </a:r>
            <a:r>
              <a:rPr lang="en-US" dirty="0" smtClean="0"/>
              <a:t/>
            </a:r>
            <a:br>
              <a:rPr lang="en-US" dirty="0" smtClean="0"/>
            </a:br>
            <a:r>
              <a:rPr lang="en-US" dirty="0" smtClean="0"/>
              <a:t>Tiles</a:t>
            </a:r>
            <a:r>
              <a:rPr lang="en-US" dirty="0"/>
              <a:t>, Notifications and Lenses</a:t>
            </a:r>
          </a:p>
        </p:txBody>
      </p:sp>
      <p:pic>
        <p:nvPicPr>
          <p:cNvPr id="10" name="Picture Placeholder 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6677" r="16677"/>
          <a:stretch>
            <a:fillRect/>
          </a:stretch>
        </p:blipFill>
        <p:spPr/>
      </p:pic>
      <p:pic>
        <p:nvPicPr>
          <p:cNvPr id="16" name="Picture Placeholder 15"/>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23738" r="23738"/>
          <a:stretch>
            <a:fillRect/>
          </a:stretch>
        </p:blipFill>
        <p:spPr/>
      </p:pic>
      <p:sp>
        <p:nvSpPr>
          <p:cNvPr id="8" name="Text Placeholder 7"/>
          <p:cNvSpPr>
            <a:spLocks noGrp="1"/>
          </p:cNvSpPr>
          <p:nvPr>
            <p:ph type="body" sz="quarter" idx="23"/>
          </p:nvPr>
        </p:nvSpPr>
        <p:spPr/>
        <p:txBody>
          <a:bodyPr/>
          <a:lstStyle/>
          <a:p>
            <a:endParaRPr lang="en-US"/>
          </a:p>
        </p:txBody>
      </p:sp>
      <p:sp>
        <p:nvSpPr>
          <p:cNvPr id="9" name="Text Placeholder 8"/>
          <p:cNvSpPr>
            <a:spLocks noGrp="1"/>
          </p:cNvSpPr>
          <p:nvPr>
            <p:ph type="body" sz="quarter" idx="24"/>
          </p:nvPr>
        </p:nvSpPr>
        <p:spPr/>
        <p:txBody>
          <a:bodyPr/>
          <a:lstStyle/>
          <a:p>
            <a:endParaRPr lang="en-US"/>
          </a:p>
        </p:txBody>
      </p:sp>
      <p:pic>
        <p:nvPicPr>
          <p:cNvPr id="12" name="Picture Placeholder 3"/>
          <p:cNvPicPr>
            <a:picLocks noChangeAspect="1"/>
          </p:cNvPicPr>
          <p:nvPr/>
        </p:nvPicPr>
        <p:blipFill rotWithShape="1">
          <a:blip r:embed="rId5">
            <a:extLst>
              <a:ext uri="{28A0092B-C50C-407E-A947-70E740481C1C}">
                <a14:useLocalDpi xmlns:a14="http://schemas.microsoft.com/office/drawing/2010/main" val="0"/>
              </a:ext>
            </a:extLst>
          </a:blip>
          <a:srcRect t="22585" b="19352"/>
          <a:stretch/>
        </p:blipFill>
        <p:spPr>
          <a:xfrm>
            <a:off x="5699124" y="3926115"/>
            <a:ext cx="3352801" cy="1217386"/>
          </a:xfrm>
          <a:prstGeom prst="rect">
            <a:avLst/>
          </a:prstGeom>
          <a:solidFill>
            <a:schemeClr val="accent3"/>
          </a:solidFill>
        </p:spPr>
      </p:pic>
      <p:pic>
        <p:nvPicPr>
          <p:cNvPr id="14" name="Picture Placeholder 13"/>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11222" r="11222"/>
          <a:stretch>
            <a:fillRect/>
          </a:stretch>
        </p:blipFill>
        <p:spPr/>
      </p:pic>
      <p:sp>
        <p:nvSpPr>
          <p:cNvPr id="18" name="Rectangle 17"/>
          <p:cNvSpPr/>
          <p:nvPr/>
        </p:nvSpPr>
        <p:spPr>
          <a:xfrm>
            <a:off x="8343900" y="2209800"/>
            <a:ext cx="6667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7" name="Picture 16"/>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76282"/>
          <a:stretch/>
        </p:blipFill>
        <p:spPr>
          <a:xfrm>
            <a:off x="8444673" y="2346388"/>
            <a:ext cx="536068" cy="431674"/>
          </a:xfrm>
          <a:prstGeom prst="rect">
            <a:avLst/>
          </a:prstGeom>
        </p:spPr>
      </p:pic>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3271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I\Pictures\People_images\OFF12_Inez_01.jpg"/>
          <p:cNvPicPr>
            <a:picLocks noChangeAspect="1" noChangeArrowheads="1"/>
          </p:cNvPicPr>
          <p:nvPr/>
        </p:nvPicPr>
        <p:blipFill rotWithShape="1">
          <a:blip r:embed="rId3">
            <a:extLst>
              <a:ext uri="{28A0092B-C50C-407E-A947-70E740481C1C}">
                <a14:useLocalDpi xmlns:a14="http://schemas.microsoft.com/office/drawing/2010/main" val="0"/>
              </a:ext>
            </a:extLst>
          </a:blip>
          <a:srcRect l="15821" r="21541"/>
          <a:stretch/>
        </p:blipFill>
        <p:spPr bwMode="auto">
          <a:xfrm>
            <a:off x="476250" y="1278065"/>
            <a:ext cx="2924820" cy="31129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3458222" y="2116265"/>
            <a:ext cx="5371455" cy="227476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137160" rIns="137160" bIns="91440" rtlCol="0" anchor="t" anchorCtr="0"/>
          <a:lstStyle/>
          <a:p>
            <a:pPr lvl="0">
              <a:lnSpc>
                <a:spcPct val="90000"/>
              </a:lnSpc>
              <a:spcAft>
                <a:spcPts val="1800"/>
              </a:spcAft>
            </a:pPr>
            <a:r>
              <a:rPr lang="en-US" dirty="0">
                <a:solidFill>
                  <a:srgbClr val="505151">
                    <a:alpha val="99000"/>
                  </a:srgbClr>
                </a:solidFill>
              </a:rPr>
              <a:t>Live Tiles</a:t>
            </a:r>
          </a:p>
          <a:p>
            <a:pPr lvl="0">
              <a:lnSpc>
                <a:spcPct val="90000"/>
              </a:lnSpc>
              <a:spcAft>
                <a:spcPts val="1800"/>
              </a:spcAft>
            </a:pPr>
            <a:r>
              <a:rPr lang="en-US" dirty="0">
                <a:solidFill>
                  <a:srgbClr val="505151">
                    <a:alpha val="99000"/>
                  </a:srgbClr>
                </a:solidFill>
              </a:rPr>
              <a:t>Lock Screen Notifications</a:t>
            </a:r>
          </a:p>
          <a:p>
            <a:pPr lvl="0">
              <a:lnSpc>
                <a:spcPct val="90000"/>
              </a:lnSpc>
              <a:spcAft>
                <a:spcPts val="1800"/>
              </a:spcAft>
            </a:pPr>
            <a:r>
              <a:rPr lang="en-US" dirty="0">
                <a:solidFill>
                  <a:srgbClr val="505151">
                    <a:alpha val="99000"/>
                  </a:srgbClr>
                </a:solidFill>
              </a:rPr>
              <a:t>Lenses</a:t>
            </a:r>
          </a:p>
        </p:txBody>
      </p:sp>
      <p:sp>
        <p:nvSpPr>
          <p:cNvPr id="10" name="Rectangle 9"/>
          <p:cNvSpPr/>
          <p:nvPr/>
        </p:nvSpPr>
        <p:spPr>
          <a:xfrm>
            <a:off x="3590928" y="2116266"/>
            <a:ext cx="4991099" cy="645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spcAft>
                <a:spcPts val="3000"/>
              </a:spcAft>
            </a:pPr>
            <a:endParaRPr lang="en-GB" sz="1300" dirty="0">
              <a:solidFill>
                <a:schemeClr val="tx2">
                  <a:alpha val="99000"/>
                </a:schemeClr>
              </a:solidFill>
            </a:endParaRPr>
          </a:p>
        </p:txBody>
      </p:sp>
      <p:sp>
        <p:nvSpPr>
          <p:cNvPr id="12" name="Rectangle 11"/>
          <p:cNvSpPr/>
          <p:nvPr/>
        </p:nvSpPr>
        <p:spPr>
          <a:xfrm>
            <a:off x="3458219" y="1411415"/>
            <a:ext cx="5371455"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91440" rIns="137160" bIns="91440" rtlCol="0" anchor="ctr" anchorCtr="0"/>
          <a:lstStyle/>
          <a:p>
            <a:pPr lvl="0"/>
            <a:r>
              <a:rPr lang="en-US" sz="2000" b="1" dirty="0">
                <a:solidFill>
                  <a:srgbClr val="FFFFFF">
                    <a:alpha val="99000"/>
                  </a:srgbClr>
                </a:solidFill>
              </a:rPr>
              <a:t>Points of </a:t>
            </a:r>
            <a:r>
              <a:rPr lang="en-US" sz="2000" b="1" dirty="0" smtClean="0">
                <a:solidFill>
                  <a:srgbClr val="FFFFFF">
                    <a:alpha val="99000"/>
                  </a:srgbClr>
                </a:solidFill>
              </a:rPr>
              <a:t>integration</a:t>
            </a:r>
            <a:endParaRPr lang="en-US" sz="2000" b="1" dirty="0">
              <a:solidFill>
                <a:srgbClr val="FFFFFF">
                  <a:alpha val="99000"/>
                </a:srgbClr>
              </a:solidFill>
            </a:endParaRPr>
          </a:p>
        </p:txBody>
      </p:sp>
      <p:sp>
        <p:nvSpPr>
          <p:cNvPr id="4" name="Text Placeholder 3"/>
          <p:cNvSpPr>
            <a:spLocks noGrp="1"/>
          </p:cNvSpPr>
          <p:nvPr>
            <p:ph type="body" sz="quarter" idx="17"/>
          </p:nvPr>
        </p:nvSpPr>
        <p:spPr/>
        <p:txBody>
          <a:bodyPr/>
          <a:lstStyle/>
          <a:p>
            <a:endParaRPr lang="en-US" dirty="0"/>
          </a:p>
        </p:txBody>
      </p:sp>
      <p:sp>
        <p:nvSpPr>
          <p:cNvPr id="8" name="Title 7"/>
          <p:cNvSpPr>
            <a:spLocks noGrp="1"/>
          </p:cNvSpPr>
          <p:nvPr>
            <p:ph type="title"/>
          </p:nvPr>
        </p:nvSpPr>
        <p:spPr>
          <a:xfrm>
            <a:off x="457200" y="401955"/>
            <a:ext cx="8229600" cy="387798"/>
          </a:xfrm>
        </p:spPr>
        <p:txBody>
          <a:bodyPr/>
          <a:lstStyle/>
          <a:p>
            <a:r>
              <a:rPr lang="en-US" dirty="0"/>
              <a:t>Windows Phone 8 – Tiles, Notifications and Lenses</a:t>
            </a:r>
          </a:p>
        </p:txBody>
      </p:sp>
      <p:sp>
        <p:nvSpPr>
          <p:cNvPr id="3" name="Rectangle 2"/>
          <p:cNvSpPr/>
          <p:nvPr/>
        </p:nvSpPr>
        <p:spPr>
          <a:xfrm>
            <a:off x="3458222" y="1278065"/>
            <a:ext cx="5371454" cy="1333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5" name="Rectangle 14"/>
          <p:cNvSpPr/>
          <p:nvPr/>
        </p:nvSpPr>
        <p:spPr>
          <a:xfrm>
            <a:off x="476250" y="1278065"/>
            <a:ext cx="1219200" cy="1219200"/>
          </a:xfrm>
          <a:prstGeom prst="rect">
            <a:avLst/>
          </a:prstGeom>
          <a:solidFill>
            <a:srgbClr val="BAD8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353061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198" y="1767840"/>
            <a:ext cx="2475916" cy="1136145"/>
          </a:xfrm>
        </p:spPr>
        <p:txBody>
          <a:bodyPr/>
          <a:lstStyle/>
          <a:p>
            <a:r>
              <a:rPr lang="en-US" dirty="0"/>
              <a:t>Tiles on </a:t>
            </a:r>
            <a:br>
              <a:rPr lang="en-US" dirty="0"/>
            </a:br>
            <a:r>
              <a:rPr lang="en-US" dirty="0"/>
              <a:t>Windows Phone 8</a:t>
            </a:r>
          </a:p>
        </p:txBody>
      </p:sp>
      <p:sp>
        <p:nvSpPr>
          <p:cNvPr id="10" name="Text Placeholder 9"/>
          <p:cNvSpPr>
            <a:spLocks noGrp="1"/>
          </p:cNvSpPr>
          <p:nvPr>
            <p:ph type="body" sz="quarter" idx="22"/>
          </p:nvPr>
        </p:nvSpPr>
        <p:spPr/>
        <p:txBody>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900" y="0"/>
            <a:ext cx="3086100" cy="5143500"/>
          </a:xfrm>
          <a:prstGeom prst="rect">
            <a:avLst/>
          </a:prstGeom>
        </p:spPr>
      </p:pic>
    </p:spTree>
    <p:extLst>
      <p:ext uri="{BB962C8B-B14F-4D97-AF65-F5344CB8AC3E}">
        <p14:creationId xmlns:p14="http://schemas.microsoft.com/office/powerpoint/2010/main" val="8518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219449" y="1244598"/>
            <a:ext cx="4874227" cy="322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 name="Rectangle 4"/>
          <p:cNvSpPr/>
          <p:nvPr/>
        </p:nvSpPr>
        <p:spPr>
          <a:xfrm>
            <a:off x="457200" y="1244600"/>
            <a:ext cx="2692400" cy="3225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Content Placeholder 9"/>
          <p:cNvSpPr>
            <a:spLocks noGrp="1"/>
          </p:cNvSpPr>
          <p:nvPr>
            <p:ph type="body" sz="quarter" idx="21"/>
          </p:nvPr>
        </p:nvSpPr>
        <p:spPr>
          <a:xfrm>
            <a:off x="3484604" y="1428750"/>
            <a:ext cx="4609072" cy="2755900"/>
          </a:xfrm>
        </p:spPr>
        <p:txBody>
          <a:bodyPr/>
          <a:lstStyle/>
          <a:p>
            <a:pPr marL="0" indent="0">
              <a:lnSpc>
                <a:spcPct val="100000"/>
              </a:lnSpc>
              <a:spcBef>
                <a:spcPts val="0"/>
              </a:spcBef>
              <a:spcAft>
                <a:spcPts val="1200"/>
              </a:spcAft>
              <a:buNone/>
            </a:pPr>
            <a:r>
              <a:rPr lang="en-US" sz="2800" dirty="0">
                <a:gradFill>
                  <a:gsLst>
                    <a:gs pos="0">
                      <a:schemeClr val="bg1"/>
                    </a:gs>
                    <a:gs pos="100000">
                      <a:schemeClr val="bg1"/>
                    </a:gs>
                  </a:gsLst>
                  <a:lin ang="5400000" scaled="0"/>
                </a:gradFill>
                <a:latin typeface="Segoe UI Light" pitchFamily="34" charset="0"/>
              </a:rPr>
              <a:t>Glance, Know, Go</a:t>
            </a:r>
          </a:p>
          <a:p>
            <a:pPr marL="0" indent="0">
              <a:lnSpc>
                <a:spcPct val="100000"/>
              </a:lnSpc>
              <a:spcBef>
                <a:spcPts val="0"/>
              </a:spcBef>
              <a:spcAft>
                <a:spcPts val="1200"/>
              </a:spcAft>
              <a:buNone/>
            </a:pPr>
            <a:r>
              <a:rPr lang="en-US" sz="2800" dirty="0">
                <a:gradFill>
                  <a:gsLst>
                    <a:gs pos="0">
                      <a:schemeClr val="bg1"/>
                    </a:gs>
                    <a:gs pos="100000">
                      <a:schemeClr val="bg1"/>
                    </a:gs>
                  </a:gsLst>
                  <a:lin ang="5400000" scaled="0"/>
                </a:gradFill>
                <a:latin typeface="Segoe UI Light" pitchFamily="34" charset="0"/>
              </a:rPr>
              <a:t>Update from push notification</a:t>
            </a:r>
          </a:p>
          <a:p>
            <a:pPr marL="0" indent="0">
              <a:lnSpc>
                <a:spcPct val="100000"/>
              </a:lnSpc>
              <a:spcBef>
                <a:spcPts val="0"/>
              </a:spcBef>
              <a:spcAft>
                <a:spcPts val="1200"/>
              </a:spcAft>
              <a:buNone/>
            </a:pPr>
            <a:r>
              <a:rPr lang="en-US" sz="2800" dirty="0">
                <a:gradFill>
                  <a:gsLst>
                    <a:gs pos="0">
                      <a:schemeClr val="bg1"/>
                    </a:gs>
                    <a:gs pos="100000">
                      <a:schemeClr val="bg1"/>
                    </a:gs>
                  </a:gsLst>
                  <a:lin ang="5400000" scaled="0"/>
                </a:gradFill>
                <a:latin typeface="Segoe UI Light" pitchFamily="34" charset="0"/>
              </a:rPr>
              <a:t>Update from app </a:t>
            </a:r>
            <a:r>
              <a:rPr lang="en-US" sz="2800" dirty="0" smtClean="0">
                <a:gradFill>
                  <a:gsLst>
                    <a:gs pos="0">
                      <a:schemeClr val="bg1"/>
                    </a:gs>
                    <a:gs pos="100000">
                      <a:schemeClr val="bg1"/>
                    </a:gs>
                  </a:gsLst>
                  <a:lin ang="5400000" scaled="0"/>
                </a:gradFill>
                <a:latin typeface="Segoe UI Light" pitchFamily="34" charset="0"/>
              </a:rPr>
              <a:t/>
            </a:r>
            <a:br>
              <a:rPr lang="en-US" sz="2800" dirty="0" smtClean="0">
                <a:gradFill>
                  <a:gsLst>
                    <a:gs pos="0">
                      <a:schemeClr val="bg1"/>
                    </a:gs>
                    <a:gs pos="100000">
                      <a:schemeClr val="bg1"/>
                    </a:gs>
                  </a:gsLst>
                  <a:lin ang="5400000" scaled="0"/>
                </a:gradFill>
                <a:latin typeface="Segoe UI Light" pitchFamily="34" charset="0"/>
              </a:rPr>
            </a:br>
            <a:r>
              <a:rPr lang="en-US" sz="2800" dirty="0" smtClean="0">
                <a:gradFill>
                  <a:gsLst>
                    <a:gs pos="0">
                      <a:schemeClr val="bg1"/>
                    </a:gs>
                    <a:gs pos="100000">
                      <a:schemeClr val="bg1"/>
                    </a:gs>
                  </a:gsLst>
                  <a:lin ang="5400000" scaled="0"/>
                </a:gradFill>
                <a:latin typeface="Segoe UI Light" pitchFamily="34" charset="0"/>
              </a:rPr>
              <a:t>(</a:t>
            </a:r>
            <a:r>
              <a:rPr lang="en-US" sz="2800" dirty="0">
                <a:gradFill>
                  <a:gsLst>
                    <a:gs pos="0">
                      <a:schemeClr val="bg1"/>
                    </a:gs>
                    <a:gs pos="100000">
                      <a:schemeClr val="bg1"/>
                    </a:gs>
                  </a:gsLst>
                  <a:lin ang="5400000" scaled="0"/>
                </a:gradFill>
                <a:latin typeface="Segoe UI Light" pitchFamily="34" charset="0"/>
              </a:rPr>
              <a:t>WP7.5 Mango)</a:t>
            </a:r>
          </a:p>
          <a:p>
            <a:pPr marL="0" indent="0">
              <a:lnSpc>
                <a:spcPct val="100000"/>
              </a:lnSpc>
              <a:spcBef>
                <a:spcPts val="0"/>
              </a:spcBef>
              <a:spcAft>
                <a:spcPts val="1200"/>
              </a:spcAft>
              <a:buNone/>
            </a:pPr>
            <a:r>
              <a:rPr lang="en-US" sz="2800" dirty="0">
                <a:gradFill>
                  <a:gsLst>
                    <a:gs pos="0">
                      <a:schemeClr val="bg1"/>
                    </a:gs>
                    <a:gs pos="100000">
                      <a:schemeClr val="bg1"/>
                    </a:gs>
                  </a:gsLst>
                  <a:lin ang="5400000" scaled="0"/>
                </a:gradFill>
                <a:latin typeface="Segoe UI Light" pitchFamily="34" charset="0"/>
              </a:rPr>
              <a:t>Update on a schedule (WP8)</a:t>
            </a:r>
          </a:p>
        </p:txBody>
      </p:sp>
      <p:sp>
        <p:nvSpPr>
          <p:cNvPr id="9" name="Title 8"/>
          <p:cNvSpPr>
            <a:spLocks noGrp="1"/>
          </p:cNvSpPr>
          <p:nvPr>
            <p:ph type="title"/>
          </p:nvPr>
        </p:nvSpPr>
        <p:spPr/>
        <p:txBody>
          <a:bodyPr/>
          <a:lstStyle/>
          <a:p>
            <a:r>
              <a:rPr lang="en-US" dirty="0"/>
              <a:t>Live Tiles on Windows Phone</a:t>
            </a:r>
          </a:p>
        </p:txBody>
      </p:sp>
      <p:sp>
        <p:nvSpPr>
          <p:cNvPr id="11" name="Text Placeholder 10"/>
          <p:cNvSpPr>
            <a:spLocks noGrp="1"/>
          </p:cNvSpPr>
          <p:nvPr>
            <p:ph type="body" sz="quarter" idx="17"/>
          </p:nvPr>
        </p:nvSpPr>
        <p:spPr/>
        <p:txBody>
          <a:bodyPr/>
          <a:lstStyle/>
          <a:p>
            <a:endParaRPr lang="en-US" dirty="0"/>
          </a:p>
        </p:txBody>
      </p:sp>
      <p:sp>
        <p:nvSpPr>
          <p:cNvPr id="12" name="Rectangle 11"/>
          <p:cNvSpPr/>
          <p:nvPr/>
        </p:nvSpPr>
        <p:spPr>
          <a:xfrm>
            <a:off x="444500" y="3484605"/>
            <a:ext cx="2705100" cy="98579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97" y="1347366"/>
            <a:ext cx="1610206" cy="3016423"/>
          </a:xfrm>
          <a:prstGeom prst="rect">
            <a:avLst/>
          </a:prstGeom>
        </p:spPr>
      </p:pic>
    </p:spTree>
    <p:extLst>
      <p:ext uri="{BB962C8B-B14F-4D97-AF65-F5344CB8AC3E}">
        <p14:creationId xmlns:p14="http://schemas.microsoft.com/office/powerpoint/2010/main" val="165867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351137" y="1295401"/>
            <a:ext cx="3202313" cy="3205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7" name="Rectangle 16"/>
          <p:cNvSpPr/>
          <p:nvPr/>
        </p:nvSpPr>
        <p:spPr>
          <a:xfrm>
            <a:off x="5443533" y="1404468"/>
            <a:ext cx="3017520" cy="298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1" name="Rectangle 10"/>
          <p:cNvSpPr/>
          <p:nvPr/>
        </p:nvSpPr>
        <p:spPr>
          <a:xfrm>
            <a:off x="390524" y="1295400"/>
            <a:ext cx="4960613" cy="29987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r>
              <a:rPr lang="en-US" sz="2000" dirty="0">
                <a:gradFill>
                  <a:gsLst>
                    <a:gs pos="0">
                      <a:schemeClr val="accent1">
                        <a:lumMod val="75000"/>
                      </a:schemeClr>
                    </a:gs>
                    <a:gs pos="100000">
                      <a:schemeClr val="accent1">
                        <a:lumMod val="75000"/>
                      </a:schemeClr>
                    </a:gs>
                  </a:gsLst>
                  <a:lin ang="5400000" scaled="0"/>
                </a:gradFill>
                <a:cs typeface="Gotham Light" pitchFamily="50" charset="0"/>
              </a:rPr>
              <a:t>Shortcuts to apps</a:t>
            </a:r>
          </a:p>
          <a:p>
            <a:pPr>
              <a:lnSpc>
                <a:spcPct val="90000"/>
              </a:lnSpc>
              <a:spcBef>
                <a:spcPts val="1200"/>
              </a:spcBef>
            </a:pPr>
            <a:r>
              <a:rPr lang="en-US" sz="2000" dirty="0">
                <a:gradFill>
                  <a:gsLst>
                    <a:gs pos="0">
                      <a:schemeClr val="accent1">
                        <a:lumMod val="75000"/>
                      </a:schemeClr>
                    </a:gs>
                    <a:gs pos="100000">
                      <a:schemeClr val="accent1">
                        <a:lumMod val="75000"/>
                      </a:schemeClr>
                    </a:gs>
                  </a:gsLst>
                  <a:lin ang="5400000" scaled="0"/>
                </a:gradFill>
                <a:cs typeface="Gotham Light" pitchFamily="50" charset="0"/>
              </a:rPr>
              <a:t>Apps can create secondary tiles</a:t>
            </a:r>
          </a:p>
          <a:p>
            <a:pPr>
              <a:lnSpc>
                <a:spcPct val="90000"/>
              </a:lnSpc>
              <a:spcBef>
                <a:spcPts val="1200"/>
              </a:spcBef>
            </a:pPr>
            <a:r>
              <a:rPr lang="en-US" sz="2000" dirty="0">
                <a:gradFill>
                  <a:gsLst>
                    <a:gs pos="0">
                      <a:schemeClr val="accent1">
                        <a:lumMod val="75000"/>
                      </a:schemeClr>
                    </a:gs>
                    <a:gs pos="100000">
                      <a:schemeClr val="accent1">
                        <a:lumMod val="75000"/>
                      </a:schemeClr>
                    </a:gs>
                  </a:gsLst>
                  <a:lin ang="5400000" scaled="0"/>
                </a:gradFill>
                <a:cs typeface="Gotham Light" pitchFamily="50" charset="0"/>
              </a:rPr>
              <a:t>Three tile sizes in Windows Phone 8</a:t>
            </a:r>
          </a:p>
          <a:p>
            <a:pPr>
              <a:lnSpc>
                <a:spcPct val="90000"/>
              </a:lnSpc>
              <a:spcBef>
                <a:spcPts val="1200"/>
              </a:spcBef>
            </a:pPr>
            <a:r>
              <a:rPr lang="en-US" sz="2000" dirty="0">
                <a:gradFill>
                  <a:gsLst>
                    <a:gs pos="0">
                      <a:schemeClr val="accent1">
                        <a:lumMod val="75000"/>
                      </a:schemeClr>
                    </a:gs>
                    <a:gs pos="100000">
                      <a:schemeClr val="accent1">
                        <a:lumMod val="75000"/>
                      </a:schemeClr>
                    </a:gs>
                  </a:gsLst>
                  <a:lin ang="5400000" scaled="0"/>
                </a:gradFill>
                <a:cs typeface="Gotham Light" pitchFamily="50" charset="0"/>
              </a:rPr>
              <a:t>Three tile types in Windows Phone 8</a:t>
            </a: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Live Tiles 101</a:t>
            </a:r>
          </a:p>
        </p:txBody>
      </p:sp>
      <p:sp>
        <p:nvSpPr>
          <p:cNvPr id="9" name="Rectangle 8"/>
          <p:cNvSpPr/>
          <p:nvPr/>
        </p:nvSpPr>
        <p:spPr>
          <a:xfrm>
            <a:off x="390526" y="4294188"/>
            <a:ext cx="4960612" cy="20637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grpSp>
        <p:nvGrpSpPr>
          <p:cNvPr id="2" name="Group 1"/>
          <p:cNvGrpSpPr/>
          <p:nvPr/>
        </p:nvGrpSpPr>
        <p:grpSpPr>
          <a:xfrm>
            <a:off x="5511000" y="2009319"/>
            <a:ext cx="2894448" cy="1777326"/>
            <a:chOff x="4378549" y="1381328"/>
            <a:chExt cx="4559389" cy="2799677"/>
          </a:xfrm>
        </p:grpSpPr>
        <p:pic>
          <p:nvPicPr>
            <p:cNvPr id="15"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1626" y="1381328"/>
              <a:ext cx="1242812" cy="124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4"/>
            <a:stretch>
              <a:fillRect/>
            </a:stretch>
          </p:blipFill>
          <p:spPr>
            <a:xfrm>
              <a:off x="4378549" y="2817971"/>
              <a:ext cx="4559389" cy="1363034"/>
            </a:xfrm>
            <a:prstGeom prst="rect">
              <a:avLst/>
            </a:prstGeom>
          </p:spPr>
        </p:pic>
      </p:grpSp>
    </p:spTree>
    <p:extLst>
      <p:ext uri="{BB962C8B-B14F-4D97-AF65-F5344CB8AC3E}">
        <p14:creationId xmlns:p14="http://schemas.microsoft.com/office/powerpoint/2010/main" val="273747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351137" y="1295401"/>
            <a:ext cx="3202313" cy="32051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7" name="Rectangle 16"/>
          <p:cNvSpPr/>
          <p:nvPr/>
        </p:nvSpPr>
        <p:spPr>
          <a:xfrm>
            <a:off x="5443533" y="1404468"/>
            <a:ext cx="3017520" cy="298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1" name="Rectangle 10"/>
          <p:cNvSpPr/>
          <p:nvPr/>
        </p:nvSpPr>
        <p:spPr>
          <a:xfrm>
            <a:off x="390524" y="1295400"/>
            <a:ext cx="4960613" cy="29987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marL="914400" indent="-914400">
              <a:lnSpc>
                <a:spcPct val="90000"/>
              </a:lnSpc>
              <a:spcBef>
                <a:spcPts val="1800"/>
              </a:spcBef>
            </a:pPr>
            <a:r>
              <a:rPr lang="en-US" sz="2000" dirty="0" smtClean="0">
                <a:gradFill>
                  <a:gsLst>
                    <a:gs pos="0">
                      <a:schemeClr val="accent1">
                        <a:lumMod val="75000"/>
                      </a:schemeClr>
                    </a:gs>
                    <a:gs pos="100000">
                      <a:schemeClr val="accent1">
                        <a:lumMod val="75000"/>
                      </a:schemeClr>
                    </a:gs>
                  </a:gsLst>
                  <a:lin ang="5400000" scaled="0"/>
                </a:gradFill>
                <a:cs typeface="Gotham Light" pitchFamily="50" charset="0"/>
              </a:rPr>
              <a:t>Flip 	</a:t>
            </a:r>
            <a:r>
              <a:rPr lang="en-US" sz="2000" dirty="0">
                <a:gradFill>
                  <a:gsLst>
                    <a:gs pos="0">
                      <a:schemeClr val="tx2"/>
                    </a:gs>
                    <a:gs pos="100000">
                      <a:schemeClr val="tx2"/>
                    </a:gs>
                  </a:gsLst>
                  <a:lin ang="5400000" scaled="0"/>
                </a:gradFill>
                <a:cs typeface="Gotham Light" pitchFamily="50" charset="0"/>
              </a:rPr>
              <a:t>Flips from front to </a:t>
            </a:r>
            <a:r>
              <a:rPr lang="en-US" sz="2000" dirty="0" smtClean="0">
                <a:gradFill>
                  <a:gsLst>
                    <a:gs pos="0">
                      <a:schemeClr val="tx2"/>
                    </a:gs>
                    <a:gs pos="100000">
                      <a:schemeClr val="tx2"/>
                    </a:gs>
                  </a:gsLst>
                  <a:lin ang="5400000" scaled="0"/>
                </a:gradFill>
                <a:cs typeface="Gotham Light" pitchFamily="50" charset="0"/>
              </a:rPr>
              <a:t>back</a:t>
            </a:r>
            <a:endParaRPr lang="en-US" sz="2000" dirty="0">
              <a:gradFill>
                <a:gsLst>
                  <a:gs pos="0">
                    <a:schemeClr val="accent1">
                      <a:lumMod val="75000"/>
                    </a:schemeClr>
                  </a:gs>
                  <a:gs pos="100000">
                    <a:schemeClr val="accent1">
                      <a:lumMod val="75000"/>
                    </a:schemeClr>
                  </a:gs>
                </a:gsLst>
                <a:lin ang="5400000" scaled="0"/>
              </a:gradFill>
              <a:cs typeface="Gotham Light" pitchFamily="50" charset="0"/>
            </a:endParaRPr>
          </a:p>
          <a:p>
            <a:pPr marL="914400" indent="-914400">
              <a:lnSpc>
                <a:spcPct val="90000"/>
              </a:lnSpc>
              <a:spcBef>
                <a:spcPts val="1800"/>
              </a:spcBef>
            </a:pPr>
            <a:r>
              <a:rPr lang="en-US" sz="2000" dirty="0" smtClean="0">
                <a:gradFill>
                  <a:gsLst>
                    <a:gs pos="0">
                      <a:schemeClr val="accent1">
                        <a:lumMod val="75000"/>
                      </a:schemeClr>
                    </a:gs>
                    <a:gs pos="100000">
                      <a:schemeClr val="accent1">
                        <a:lumMod val="75000"/>
                      </a:schemeClr>
                    </a:gs>
                  </a:gsLst>
                  <a:lin ang="5400000" scaled="0"/>
                </a:gradFill>
                <a:cs typeface="Gotham Light" pitchFamily="50" charset="0"/>
              </a:rPr>
              <a:t>Iconic 	</a:t>
            </a:r>
            <a:r>
              <a:rPr lang="en-US" sz="2000" dirty="0" smtClean="0">
                <a:gradFill>
                  <a:gsLst>
                    <a:gs pos="0">
                      <a:schemeClr val="tx2"/>
                    </a:gs>
                    <a:gs pos="100000">
                      <a:schemeClr val="tx2"/>
                    </a:gs>
                  </a:gsLst>
                  <a:lin ang="5400000" scaled="0"/>
                </a:gradFill>
                <a:cs typeface="Gotham Light" pitchFamily="50" charset="0"/>
              </a:rPr>
              <a:t>Clean </a:t>
            </a:r>
            <a:r>
              <a:rPr lang="en-US" sz="2000" dirty="0">
                <a:gradFill>
                  <a:gsLst>
                    <a:gs pos="0">
                      <a:schemeClr val="tx2"/>
                    </a:gs>
                    <a:gs pos="100000">
                      <a:schemeClr val="tx2"/>
                    </a:gs>
                  </a:gsLst>
                  <a:lin ang="5400000" scaled="0"/>
                </a:gradFill>
                <a:cs typeface="Gotham Light" pitchFamily="50" charset="0"/>
              </a:rPr>
              <a:t>iconic layout designed </a:t>
            </a:r>
            <a:r>
              <a:rPr lang="en-US" sz="2000" dirty="0" smtClean="0">
                <a:gradFill>
                  <a:gsLst>
                    <a:gs pos="0">
                      <a:schemeClr val="tx2"/>
                    </a:gs>
                    <a:gs pos="100000">
                      <a:schemeClr val="tx2"/>
                    </a:gs>
                  </a:gsLst>
                  <a:lin ang="5400000" scaled="0"/>
                </a:gradFill>
                <a:cs typeface="Gotham Light" pitchFamily="50" charset="0"/>
              </a:rPr>
              <a:t/>
            </a:r>
            <a:br>
              <a:rPr lang="en-US" sz="2000" dirty="0" smtClean="0">
                <a:gradFill>
                  <a:gsLst>
                    <a:gs pos="0">
                      <a:schemeClr val="tx2"/>
                    </a:gs>
                    <a:gs pos="100000">
                      <a:schemeClr val="tx2"/>
                    </a:gs>
                  </a:gsLst>
                  <a:lin ang="5400000" scaled="0"/>
                </a:gradFill>
                <a:cs typeface="Gotham Light" pitchFamily="50" charset="0"/>
              </a:rPr>
            </a:br>
            <a:r>
              <a:rPr lang="en-US" sz="2000" dirty="0" smtClean="0">
                <a:gradFill>
                  <a:gsLst>
                    <a:gs pos="0">
                      <a:schemeClr val="tx2"/>
                    </a:gs>
                    <a:gs pos="100000">
                      <a:schemeClr val="tx2"/>
                    </a:gs>
                  </a:gsLst>
                  <a:lin ang="5400000" scaled="0"/>
                </a:gradFill>
                <a:cs typeface="Gotham Light" pitchFamily="50" charset="0"/>
              </a:rPr>
              <a:t>to </a:t>
            </a:r>
            <a:r>
              <a:rPr lang="en-US" sz="2000" dirty="0">
                <a:gradFill>
                  <a:gsLst>
                    <a:gs pos="0">
                      <a:schemeClr val="tx2"/>
                    </a:gs>
                    <a:gs pos="100000">
                      <a:schemeClr val="tx2"/>
                    </a:gs>
                  </a:gsLst>
                  <a:lin ang="5400000" scaled="0"/>
                </a:gradFill>
                <a:cs typeface="Gotham Light" pitchFamily="50" charset="0"/>
              </a:rPr>
              <a:t>reflect Windows Phone </a:t>
            </a:r>
            <a:r>
              <a:rPr lang="en-US" sz="2000" dirty="0" smtClean="0">
                <a:gradFill>
                  <a:gsLst>
                    <a:gs pos="0">
                      <a:schemeClr val="tx2"/>
                    </a:gs>
                    <a:gs pos="100000">
                      <a:schemeClr val="tx2"/>
                    </a:gs>
                  </a:gsLst>
                  <a:lin ang="5400000" scaled="0"/>
                </a:gradFill>
                <a:cs typeface="Gotham Light" pitchFamily="50" charset="0"/>
              </a:rPr>
              <a:t/>
            </a:r>
            <a:br>
              <a:rPr lang="en-US" sz="2000" dirty="0" smtClean="0">
                <a:gradFill>
                  <a:gsLst>
                    <a:gs pos="0">
                      <a:schemeClr val="tx2"/>
                    </a:gs>
                    <a:gs pos="100000">
                      <a:schemeClr val="tx2"/>
                    </a:gs>
                  </a:gsLst>
                  <a:lin ang="5400000" scaled="0"/>
                </a:gradFill>
                <a:cs typeface="Gotham Light" pitchFamily="50" charset="0"/>
              </a:rPr>
            </a:br>
            <a:r>
              <a:rPr lang="en-US" sz="2000" dirty="0" smtClean="0">
                <a:gradFill>
                  <a:gsLst>
                    <a:gs pos="0">
                      <a:schemeClr val="tx2"/>
                    </a:gs>
                    <a:gs pos="100000">
                      <a:schemeClr val="tx2"/>
                    </a:gs>
                  </a:gsLst>
                  <a:lin ang="5400000" scaled="0"/>
                </a:gradFill>
                <a:cs typeface="Gotham Light" pitchFamily="50" charset="0"/>
              </a:rPr>
              <a:t>design principles</a:t>
            </a:r>
            <a:endParaRPr lang="en-US" sz="2000" dirty="0">
              <a:gradFill>
                <a:gsLst>
                  <a:gs pos="0">
                    <a:schemeClr val="accent1">
                      <a:lumMod val="75000"/>
                    </a:schemeClr>
                  </a:gs>
                  <a:gs pos="100000">
                    <a:schemeClr val="accent1">
                      <a:lumMod val="75000"/>
                    </a:schemeClr>
                  </a:gs>
                </a:gsLst>
                <a:lin ang="5400000" scaled="0"/>
              </a:gradFill>
              <a:cs typeface="Gotham Light" pitchFamily="50" charset="0"/>
            </a:endParaRPr>
          </a:p>
          <a:p>
            <a:pPr marL="914400" indent="-914400">
              <a:lnSpc>
                <a:spcPct val="90000"/>
              </a:lnSpc>
              <a:spcBef>
                <a:spcPts val="1800"/>
              </a:spcBef>
            </a:pPr>
            <a:r>
              <a:rPr lang="en-US" sz="2000" dirty="0" smtClean="0">
                <a:gradFill>
                  <a:gsLst>
                    <a:gs pos="0">
                      <a:schemeClr val="accent1">
                        <a:lumMod val="75000"/>
                      </a:schemeClr>
                    </a:gs>
                    <a:gs pos="100000">
                      <a:schemeClr val="accent1">
                        <a:lumMod val="75000"/>
                      </a:schemeClr>
                    </a:gs>
                  </a:gsLst>
                  <a:lin ang="5400000" scaled="0"/>
                </a:gradFill>
                <a:cs typeface="Gotham Light" pitchFamily="50" charset="0"/>
              </a:rPr>
              <a:t>Cycle	</a:t>
            </a:r>
            <a:r>
              <a:rPr lang="en-US" sz="2000" dirty="0">
                <a:gradFill>
                  <a:gsLst>
                    <a:gs pos="0">
                      <a:schemeClr val="tx2"/>
                    </a:gs>
                    <a:gs pos="100000">
                      <a:schemeClr val="tx2"/>
                    </a:gs>
                  </a:gsLst>
                  <a:lin ang="5400000" scaled="0"/>
                </a:gradFill>
                <a:cs typeface="Gotham Light" pitchFamily="50" charset="0"/>
              </a:rPr>
              <a:t>Cycles through up to nine images</a:t>
            </a: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Tile Templates and Tile Sizes</a:t>
            </a:r>
          </a:p>
        </p:txBody>
      </p:sp>
      <p:sp>
        <p:nvSpPr>
          <p:cNvPr id="9" name="Rectangle 8"/>
          <p:cNvSpPr/>
          <p:nvPr/>
        </p:nvSpPr>
        <p:spPr>
          <a:xfrm>
            <a:off x="390526" y="4294188"/>
            <a:ext cx="4960612" cy="206375"/>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grpSp>
        <p:nvGrpSpPr>
          <p:cNvPr id="6" name="Group 5"/>
          <p:cNvGrpSpPr/>
          <p:nvPr/>
        </p:nvGrpSpPr>
        <p:grpSpPr>
          <a:xfrm>
            <a:off x="5524422" y="1588326"/>
            <a:ext cx="2855742" cy="2619313"/>
            <a:chOff x="5110316" y="1008397"/>
            <a:chExt cx="3709834" cy="3402694"/>
          </a:xfrm>
        </p:grpSpPr>
        <p:pic>
          <p:nvPicPr>
            <p:cNvPr id="18" name="Picture 17"/>
            <p:cNvPicPr>
              <a:picLocks noChangeAspect="1"/>
            </p:cNvPicPr>
            <p:nvPr/>
          </p:nvPicPr>
          <p:blipFill>
            <a:blip r:embed="rId3">
              <a:clrChange>
                <a:clrFrom>
                  <a:srgbClr val="000000"/>
                </a:clrFrom>
                <a:clrTo>
                  <a:srgbClr val="000000">
                    <a:alpha val="0"/>
                  </a:srgbClr>
                </a:clrTo>
              </a:clrChange>
            </a:blip>
            <a:stretch>
              <a:fillRect/>
            </a:stretch>
          </p:blipFill>
          <p:spPr>
            <a:xfrm>
              <a:off x="5110316" y="1968657"/>
              <a:ext cx="3709834" cy="142788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0316" y="1008397"/>
              <a:ext cx="3709834" cy="104464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0316" y="3321122"/>
              <a:ext cx="3709834" cy="1089969"/>
            </a:xfrm>
            <a:prstGeom prst="rect">
              <a:avLst/>
            </a:prstGeom>
          </p:spPr>
        </p:pic>
        <p:pic>
          <p:nvPicPr>
            <p:cNvPr id="21" name="Picture 20"/>
            <p:cNvPicPr>
              <a:picLocks noChangeAspect="1"/>
            </p:cNvPicPr>
            <p:nvPr/>
          </p:nvPicPr>
          <p:blipFill>
            <a:blip r:embed="rId6"/>
            <a:stretch>
              <a:fillRect/>
            </a:stretch>
          </p:blipFill>
          <p:spPr>
            <a:xfrm>
              <a:off x="5647394" y="1010904"/>
              <a:ext cx="1027540" cy="1034256"/>
            </a:xfrm>
            <a:prstGeom prst="rect">
              <a:avLst/>
            </a:prstGeom>
          </p:spPr>
        </p:pic>
      </p:grpSp>
    </p:spTree>
    <p:extLst>
      <p:ext uri="{BB962C8B-B14F-4D97-AF65-F5344CB8AC3E}">
        <p14:creationId xmlns:p14="http://schemas.microsoft.com/office/powerpoint/2010/main" val="196553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endParaRPr lang="en-US"/>
          </a:p>
        </p:txBody>
      </p:sp>
      <p:sp>
        <p:nvSpPr>
          <p:cNvPr id="9" name="Title 8"/>
          <p:cNvSpPr>
            <a:spLocks noGrp="1"/>
          </p:cNvSpPr>
          <p:nvPr>
            <p:ph type="title"/>
          </p:nvPr>
        </p:nvSpPr>
        <p:spPr/>
        <p:txBody>
          <a:bodyPr/>
          <a:lstStyle/>
          <a:p>
            <a:r>
              <a:rPr lang="en-US" dirty="0"/>
              <a:t>Tile Content</a:t>
            </a:r>
          </a:p>
        </p:txBody>
      </p:sp>
      <p:graphicFrame>
        <p:nvGraphicFramePr>
          <p:cNvPr id="11" name="Table 10"/>
          <p:cNvGraphicFramePr>
            <a:graphicFrameLocks noGrp="1"/>
          </p:cNvGraphicFramePr>
          <p:nvPr>
            <p:extLst>
              <p:ext uri="{D42A27DB-BD31-4B8C-83A1-F6EECF244321}">
                <p14:modId xmlns:p14="http://schemas.microsoft.com/office/powerpoint/2010/main" val="1999309760"/>
              </p:ext>
            </p:extLst>
          </p:nvPr>
        </p:nvGraphicFramePr>
        <p:xfrm>
          <a:off x="457196" y="2968283"/>
          <a:ext cx="7596556" cy="1532281"/>
        </p:xfrm>
        <a:graphic>
          <a:graphicData uri="http://schemas.openxmlformats.org/drawingml/2006/table">
            <a:tbl>
              <a:tblPr firstRow="1" bandRow="1">
                <a:tableStyleId>{2D5ABB26-0587-4C30-8999-92F81FD0307C}</a:tableStyleId>
              </a:tblPr>
              <a:tblGrid>
                <a:gridCol w="1899139"/>
                <a:gridCol w="1899139"/>
                <a:gridCol w="1899139"/>
                <a:gridCol w="1899139"/>
              </a:tblGrid>
              <a:tr h="414130">
                <a:tc>
                  <a:txBody>
                    <a:bodyPr/>
                    <a:lstStyle/>
                    <a:p>
                      <a:endParaRPr lang="en-GB" sz="1400" dirty="0">
                        <a:gradFill>
                          <a:gsLst>
                            <a:gs pos="0">
                              <a:schemeClr val="bg1"/>
                            </a:gs>
                            <a:gs pos="100000">
                              <a:schemeClr val="bg1"/>
                            </a:gs>
                          </a:gsLst>
                          <a:lin ang="5400000" scaled="0"/>
                        </a:gradFill>
                      </a:endParaRPr>
                    </a:p>
                  </a:txBody>
                  <a:tcPr anchor="ctr">
                    <a:lnR w="12700" cap="flat" cmpd="sng" algn="ctr">
                      <a:solidFill>
                        <a:schemeClr val="bg1"/>
                      </a:solidFill>
                      <a:prstDash val="solid"/>
                      <a:round/>
                      <a:headEnd type="none" w="med" len="med"/>
                      <a:tailEnd type="none" w="med" len="med"/>
                    </a:lnR>
                    <a:solidFill>
                      <a:schemeClr val="accent1">
                        <a:lumMod val="75000"/>
                      </a:schemeClr>
                    </a:solidFill>
                  </a:tcPr>
                </a:tc>
                <a:tc>
                  <a:txBody>
                    <a:bodyPr/>
                    <a:lstStyle/>
                    <a:p>
                      <a:r>
                        <a:rPr lang="en-GB" sz="1400" dirty="0" smtClean="0">
                          <a:gradFill>
                            <a:gsLst>
                              <a:gs pos="0">
                                <a:schemeClr val="bg1"/>
                              </a:gs>
                              <a:gs pos="100000">
                                <a:schemeClr val="bg1"/>
                              </a:gs>
                            </a:gsLst>
                            <a:lin ang="5400000" scaled="0"/>
                          </a:gradFill>
                        </a:rPr>
                        <a:t>Tile Size</a:t>
                      </a:r>
                      <a:endParaRPr lang="en-GB" sz="14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1">
                        <a:lumMod val="75000"/>
                      </a:schemeClr>
                    </a:solidFill>
                  </a:tcPr>
                </a:tc>
                <a:tc>
                  <a:txBody>
                    <a:bodyPr/>
                    <a:lstStyle/>
                    <a:p>
                      <a:r>
                        <a:rPr lang="en-GB" sz="1400" dirty="0" smtClean="0">
                          <a:gradFill>
                            <a:gsLst>
                              <a:gs pos="0">
                                <a:schemeClr val="bg1"/>
                              </a:gs>
                              <a:gs pos="100000">
                                <a:schemeClr val="bg1"/>
                              </a:gs>
                            </a:gsLst>
                            <a:lin ang="5400000" scaled="0"/>
                          </a:gradFill>
                        </a:rPr>
                        <a:t>Flip and Cycle Images</a:t>
                      </a:r>
                      <a:endParaRPr lang="en-GB" sz="14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1">
                        <a:lumMod val="75000"/>
                      </a:schemeClr>
                    </a:solidFill>
                  </a:tcPr>
                </a:tc>
                <a:tc>
                  <a:txBody>
                    <a:bodyPr/>
                    <a:lstStyle/>
                    <a:p>
                      <a:r>
                        <a:rPr lang="en-GB" sz="1400" dirty="0" smtClean="0">
                          <a:gradFill>
                            <a:gsLst>
                              <a:gs pos="0">
                                <a:schemeClr val="bg1"/>
                              </a:gs>
                              <a:gs pos="100000">
                                <a:schemeClr val="bg1"/>
                              </a:gs>
                            </a:gsLst>
                            <a:lin ang="5400000" scaled="0"/>
                          </a:gradFill>
                        </a:rPr>
                        <a:t>Iconic Images</a:t>
                      </a:r>
                      <a:endParaRPr lang="en-GB" sz="14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solidFill>
                      <a:schemeClr val="accent1">
                        <a:lumMod val="75000"/>
                      </a:schemeClr>
                    </a:solidFill>
                  </a:tcPr>
                </a:tc>
              </a:tr>
              <a:tr h="372717">
                <a:tc>
                  <a:txBody>
                    <a:bodyPr/>
                    <a:lstStyle/>
                    <a:p>
                      <a:r>
                        <a:rPr lang="en-GB" sz="1200" dirty="0" smtClean="0">
                          <a:gradFill>
                            <a:gsLst>
                              <a:gs pos="0">
                                <a:schemeClr val="bg1"/>
                              </a:gs>
                              <a:gs pos="100000">
                                <a:schemeClr val="bg1"/>
                              </a:gs>
                            </a:gsLst>
                            <a:lin ang="5400000" scaled="0"/>
                          </a:gradFill>
                        </a:rPr>
                        <a:t>Small</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r>
                        <a:rPr lang="en-GB" sz="1200" dirty="0" smtClean="0">
                          <a:gradFill>
                            <a:gsLst>
                              <a:gs pos="0">
                                <a:schemeClr val="bg1"/>
                              </a:gs>
                              <a:gs pos="100000">
                                <a:schemeClr val="bg1"/>
                              </a:gs>
                            </a:gsLst>
                            <a:lin ang="5400000" scaled="0"/>
                          </a:gradFill>
                        </a:rPr>
                        <a:t>159 x 159 pixels</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r>
                        <a:rPr lang="en-GB" sz="1200" dirty="0" smtClean="0">
                          <a:gradFill>
                            <a:gsLst>
                              <a:gs pos="0">
                                <a:schemeClr val="bg1"/>
                              </a:gs>
                              <a:gs pos="100000">
                                <a:schemeClr val="bg1"/>
                              </a:gs>
                            </a:gsLst>
                            <a:lin ang="5400000" scaled="0"/>
                          </a:gradFill>
                        </a:rPr>
                        <a:t>159 x 159 pixels</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r>
                        <a:rPr lang="en-GB" sz="1200" dirty="0" smtClean="0">
                          <a:gradFill>
                            <a:gsLst>
                              <a:gs pos="0">
                                <a:schemeClr val="bg1"/>
                              </a:gs>
                              <a:gs pos="100000">
                                <a:schemeClr val="bg1"/>
                              </a:gs>
                            </a:gsLst>
                            <a:lin ang="5400000" scaled="0"/>
                          </a:gradFill>
                        </a:rPr>
                        <a:t>110 x 110 pixels</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solidFill>
                  </a:tcPr>
                </a:tc>
              </a:tr>
              <a:tr h="372717">
                <a:tc>
                  <a:txBody>
                    <a:bodyPr/>
                    <a:lstStyle/>
                    <a:p>
                      <a:r>
                        <a:rPr lang="en-GB" sz="1200" dirty="0" smtClean="0">
                          <a:gradFill>
                            <a:gsLst>
                              <a:gs pos="0">
                                <a:schemeClr val="bg1"/>
                              </a:gs>
                              <a:gs pos="100000">
                                <a:schemeClr val="bg1"/>
                              </a:gs>
                            </a:gsLst>
                            <a:lin ang="5400000" scaled="0"/>
                          </a:gradFill>
                        </a:rPr>
                        <a:t>Medium</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GB" sz="1200" dirty="0" smtClean="0">
                          <a:gradFill>
                            <a:gsLst>
                              <a:gs pos="0">
                                <a:schemeClr val="bg1"/>
                              </a:gs>
                              <a:gs pos="100000">
                                <a:schemeClr val="bg1"/>
                              </a:gs>
                            </a:gsLst>
                            <a:lin ang="5400000" scaled="0"/>
                          </a:gradFill>
                        </a:rPr>
                        <a:t>336 x 336 pixels</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GB" sz="1200" dirty="0" smtClean="0">
                          <a:gradFill>
                            <a:gsLst>
                              <a:gs pos="0">
                                <a:schemeClr val="bg1"/>
                              </a:gs>
                              <a:gs pos="100000">
                                <a:schemeClr val="bg1"/>
                              </a:gs>
                            </a:gsLst>
                            <a:lin ang="5400000" scaled="0"/>
                          </a:gradFill>
                        </a:rPr>
                        <a:t>336 x 336 pixels</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GB" sz="1200" dirty="0" smtClean="0">
                          <a:gradFill>
                            <a:gsLst>
                              <a:gs pos="0">
                                <a:schemeClr val="bg1"/>
                              </a:gs>
                              <a:gs pos="100000">
                                <a:schemeClr val="bg1"/>
                              </a:gs>
                            </a:gsLst>
                            <a:lin ang="5400000" scaled="0"/>
                          </a:gradFill>
                        </a:rPr>
                        <a:t>202 x 202 pixels</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r>
              <a:tr h="372717">
                <a:tc>
                  <a:txBody>
                    <a:bodyPr/>
                    <a:lstStyle/>
                    <a:p>
                      <a:r>
                        <a:rPr lang="en-GB" sz="1200" dirty="0" smtClean="0">
                          <a:gradFill>
                            <a:gsLst>
                              <a:gs pos="0">
                                <a:schemeClr val="bg1"/>
                              </a:gs>
                              <a:gs pos="100000">
                                <a:schemeClr val="bg1"/>
                              </a:gs>
                            </a:gsLst>
                            <a:lin ang="5400000" scaled="0"/>
                          </a:gradFill>
                        </a:rPr>
                        <a:t>Wide</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r>
                        <a:rPr lang="en-GB" sz="1200" dirty="0" smtClean="0">
                          <a:gradFill>
                            <a:gsLst>
                              <a:gs pos="0">
                                <a:schemeClr val="bg1"/>
                              </a:gs>
                              <a:gs pos="100000">
                                <a:schemeClr val="bg1"/>
                              </a:gs>
                            </a:gsLst>
                            <a:lin ang="5400000" scaled="0"/>
                          </a:gradFill>
                        </a:rPr>
                        <a:t>691 x 336 pixels</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r>
                        <a:rPr lang="en-GB" sz="1200" dirty="0" smtClean="0">
                          <a:gradFill>
                            <a:gsLst>
                              <a:gs pos="0">
                                <a:schemeClr val="bg1"/>
                              </a:gs>
                              <a:gs pos="100000">
                                <a:schemeClr val="bg1"/>
                              </a:gs>
                            </a:gsLst>
                            <a:lin ang="5400000" scaled="0"/>
                          </a:gradFill>
                        </a:rPr>
                        <a:t>691 x 336 pixels</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r>
                        <a:rPr lang="en-GB" sz="1200" dirty="0" smtClean="0">
                          <a:gradFill>
                            <a:gsLst>
                              <a:gs pos="0">
                                <a:schemeClr val="bg1"/>
                              </a:gs>
                              <a:gs pos="100000">
                                <a:schemeClr val="bg1"/>
                              </a:gs>
                            </a:gsLst>
                            <a:lin ang="5400000" scaled="0"/>
                          </a:gradFill>
                        </a:rPr>
                        <a:t>N/A</a:t>
                      </a:r>
                      <a:endParaRPr lang="en-GB" sz="1200" dirty="0">
                        <a:gradFill>
                          <a:gsLst>
                            <a:gs pos="0">
                              <a:schemeClr val="bg1"/>
                            </a:gs>
                            <a:gs pos="100000">
                              <a:schemeClr val="bg1"/>
                            </a:gs>
                          </a:gsLst>
                          <a:lin ang="5400000" scaled="0"/>
                        </a:gra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1"/>
                    </a:solidFill>
                  </a:tcPr>
                </a:tc>
              </a:tr>
            </a:tbl>
          </a:graphicData>
        </a:graphic>
      </p:graphicFrame>
      <p:sp>
        <p:nvSpPr>
          <p:cNvPr id="13" name="Rectangle 12"/>
          <p:cNvSpPr/>
          <p:nvPr/>
        </p:nvSpPr>
        <p:spPr>
          <a:xfrm>
            <a:off x="457198" y="1220789"/>
            <a:ext cx="7596554" cy="1655762"/>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4" name="Rectangle 13"/>
          <p:cNvSpPr/>
          <p:nvPr/>
        </p:nvSpPr>
        <p:spPr>
          <a:xfrm>
            <a:off x="552155" y="1315437"/>
            <a:ext cx="7406640" cy="1466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441" y="1378355"/>
            <a:ext cx="4760960" cy="1340632"/>
          </a:xfrm>
          <a:prstGeom prst="rect">
            <a:avLst/>
          </a:prstGeom>
        </p:spPr>
      </p:pic>
    </p:spTree>
    <p:extLst>
      <p:ext uri="{BB962C8B-B14F-4D97-AF65-F5344CB8AC3E}">
        <p14:creationId xmlns:p14="http://schemas.microsoft.com/office/powerpoint/2010/main" val="415668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P_PowerPoint_template_cyan_16x9">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44802716F9654DB00DD6BA4ACDBE92" ma:contentTypeVersion="1" ma:contentTypeDescription="Create a new document." ma:contentTypeScope="" ma:versionID="21c5db5ab2f0192b70c4e902026ac483">
  <xsd:schema xmlns:xsd="http://www.w3.org/2001/XMLSchema" xmlns:xs="http://www.w3.org/2001/XMLSchema" xmlns:p="http://schemas.microsoft.com/office/2006/metadata/properties" xmlns:ns2="http://schemas.microsoft.com/sharepoint/v4" targetNamespace="http://schemas.microsoft.com/office/2006/metadata/properties" ma:root="true" ma:fieldsID="23c11eee0d542004c4a7d729835418c6"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1E7257-0FE5-4165-9122-22F4AC86E9B0}">
  <ds:schemaRefs>
    <ds:schemaRef ds:uri="http://schemas.microsoft.com/sharepoint/v3/contenttype/forms"/>
  </ds:schemaRefs>
</ds:datastoreItem>
</file>

<file path=customXml/itemProps2.xml><?xml version="1.0" encoding="utf-8"?>
<ds:datastoreItem xmlns:ds="http://schemas.openxmlformats.org/officeDocument/2006/customXml" ds:itemID="{C007818D-4824-419F-A66C-656B85398509}">
  <ds:schemaRefs>
    <ds:schemaRef ds:uri="http://www.w3.org/XML/1998/namespace"/>
    <ds:schemaRef ds:uri="http://purl.org/dc/elements/1.1/"/>
    <ds:schemaRef ds:uri="http://purl.org/dc/terms/"/>
    <ds:schemaRef ds:uri="http://schemas.microsoft.com/sharepoint/v4"/>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schemas.microsoft.com/office/infopath/2007/PartnerControls"/>
  </ds:schemaRefs>
</ds:datastoreItem>
</file>

<file path=customXml/itemProps3.xml><?xml version="1.0" encoding="utf-8"?>
<ds:datastoreItem xmlns:ds="http://schemas.openxmlformats.org/officeDocument/2006/customXml" ds:itemID="{F4487D65-D40A-4A75-920B-F3712FE17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WP_PowerPoint_template_cyan_16x9</Template>
  <TotalTime>1384</TotalTime>
  <Words>2997</Words>
  <Application>Microsoft Office PowerPoint</Application>
  <PresentationFormat>On-screen Show (16:9)</PresentationFormat>
  <Paragraphs>401</Paragraphs>
  <Slides>39</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Cambria</vt:lpstr>
      <vt:lpstr>Consolas</vt:lpstr>
      <vt:lpstr>Gotham Light</vt:lpstr>
      <vt:lpstr>Segoe Light</vt:lpstr>
      <vt:lpstr>Segoe UI</vt:lpstr>
      <vt:lpstr>Segoe UI Light</vt:lpstr>
      <vt:lpstr>Times New Roman</vt:lpstr>
      <vt:lpstr>WP_PowerPoint_template_cyan_16x9</vt:lpstr>
      <vt:lpstr>Windows Phone 8  Tiles, Notifications and Lenses</vt:lpstr>
      <vt:lpstr>PowerPoint Presentation</vt:lpstr>
      <vt:lpstr>PowerPoint Presentation</vt:lpstr>
      <vt:lpstr>Windows Phone 8 – Tiles, Notifications and Lenses</vt:lpstr>
      <vt:lpstr>Tiles on  Windows Phone 8</vt:lpstr>
      <vt:lpstr>Live Tiles on Windows Phone</vt:lpstr>
      <vt:lpstr>Live Tiles 101</vt:lpstr>
      <vt:lpstr>Tile Templates and Tile Sizes</vt:lpstr>
      <vt:lpstr>Tile Content</vt:lpstr>
      <vt:lpstr>Defining the Application Tile in the Application Manifest</vt:lpstr>
      <vt:lpstr>Flip Tile Template</vt:lpstr>
      <vt:lpstr>Multiple Tiles</vt:lpstr>
      <vt:lpstr>Cycle Tile Template</vt:lpstr>
      <vt:lpstr>Iconic Tile Template</vt:lpstr>
      <vt:lpstr>Tiles Demo</vt:lpstr>
      <vt:lpstr>Updating Tiles with a Tile Schedule</vt:lpstr>
      <vt:lpstr>Limitations of a Tile Schedule</vt:lpstr>
      <vt:lpstr>PowerPoint Presentation</vt:lpstr>
      <vt:lpstr>Lock screen notifications on  Windows Phone</vt:lpstr>
      <vt:lpstr>Lock Screen on Windows Phone 8</vt:lpstr>
      <vt:lpstr>Creating a lock screen icon</vt:lpstr>
      <vt:lpstr>How to Update the Icon Count and Text</vt:lpstr>
      <vt:lpstr>Lock screen notifications  on Windows Phone (demo)</vt:lpstr>
      <vt:lpstr>Lock Screen  Background</vt:lpstr>
      <vt:lpstr>Lock Screen Background on Windows Phone 8</vt:lpstr>
      <vt:lpstr>Adding the Lock Screen Background Extension</vt:lpstr>
      <vt:lpstr>Accessing Your Image</vt:lpstr>
      <vt:lpstr>Lenses</vt:lpstr>
      <vt:lpstr>Lenses</vt:lpstr>
      <vt:lpstr>Creating a Lens</vt:lpstr>
      <vt:lpstr>Creating a Lens application</vt:lpstr>
      <vt:lpstr>Adding the Lens Icons</vt:lpstr>
      <vt:lpstr>Lenses Demo</vt:lpstr>
      <vt:lpstr>Creating an Auto-Uploader for photos</vt:lpstr>
      <vt:lpstr>Windows Phone 8 – Tiles, Notifications and Lenses</vt:lpstr>
      <vt:lpstr>Even More Ways To Integrate</vt:lpstr>
      <vt:lpstr>Even More Ways To Integrate</vt:lpstr>
      <vt:lpstr>Windows Phone 8  Tiles, Notifications and Lenses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Than an App</dc:title>
  <dc:creator>Nick Randolph</dc:creator>
  <dc:description>A Windows Phone app participates to the overall phone user experience. Discover in this presentation how to integrate into the phone Live Tiles, Push Notifications, Lock Screen and Lenses.
by</dc:description>
  <cp:lastModifiedBy>Nick Randolph</cp:lastModifiedBy>
  <cp:revision>110</cp:revision>
  <dcterms:created xsi:type="dcterms:W3CDTF">2012-12-11T16:04:48Z</dcterms:created>
  <dcterms:modified xsi:type="dcterms:W3CDTF">2013-10-18T20:59:11Z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0x0101007644802716F9654DB00DD6BA4ACDBE92</vt:lpwstr>
  </property>
</Properties>
</file>